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sldIdLst>
    <p:sldId id="256" r:id="rId2"/>
    <p:sldId id="257" r:id="rId3"/>
    <p:sldId id="262" r:id="rId4"/>
    <p:sldId id="263" r:id="rId5"/>
    <p:sldId id="264" r:id="rId6"/>
    <p:sldId id="267" r:id="rId7"/>
    <p:sldId id="261" r:id="rId8"/>
    <p:sldId id="268" r:id="rId9"/>
    <p:sldId id="259" r:id="rId10"/>
    <p:sldId id="269" r:id="rId11"/>
    <p:sldId id="258" r:id="rId12"/>
    <p:sldId id="270" r:id="rId13"/>
    <p:sldId id="260"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0084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050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4012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17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29974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778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5039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4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214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4225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8776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5326559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C1737-8C56-4AC3-9D1E-F80CEE2A8F57}"/>
              </a:ext>
            </a:extLst>
          </p:cNvPr>
          <p:cNvSpPr>
            <a:spLocks noGrp="1"/>
          </p:cNvSpPr>
          <p:nvPr>
            <p:ph type="ctrTitle"/>
          </p:nvPr>
        </p:nvSpPr>
        <p:spPr>
          <a:xfrm>
            <a:off x="2480733" y="2074339"/>
            <a:ext cx="7219954" cy="1828801"/>
          </a:xfrm>
        </p:spPr>
        <p:txBody>
          <a:bodyPr>
            <a:normAutofit/>
          </a:bodyPr>
          <a:lstStyle/>
          <a:p>
            <a:r>
              <a:rPr lang="en-US" sz="4800" dirty="0">
                <a:latin typeface="Bodoni MT" panose="02070603080606020203" pitchFamily="18" charset="0"/>
              </a:rPr>
              <a:t>DPWII.com</a:t>
            </a:r>
          </a:p>
        </p:txBody>
      </p:sp>
      <p:sp>
        <p:nvSpPr>
          <p:cNvPr id="3" name="Subtitle 2">
            <a:extLst>
              <a:ext uri="{FF2B5EF4-FFF2-40B4-BE49-F238E27FC236}">
                <a16:creationId xmlns:a16="http://schemas.microsoft.com/office/drawing/2014/main" id="{3EC29BB1-9615-48DD-A2DD-798CBB32D6FA}"/>
              </a:ext>
            </a:extLst>
          </p:cNvPr>
          <p:cNvSpPr>
            <a:spLocks noGrp="1"/>
          </p:cNvSpPr>
          <p:nvPr>
            <p:ph type="subTitle" idx="1"/>
          </p:nvPr>
        </p:nvSpPr>
        <p:spPr>
          <a:xfrm>
            <a:off x="2480733" y="3903138"/>
            <a:ext cx="7219954" cy="1049867"/>
          </a:xfrm>
        </p:spPr>
        <p:txBody>
          <a:bodyPr>
            <a:normAutofit/>
          </a:bodyPr>
          <a:lstStyle/>
          <a:p>
            <a:r>
              <a:rPr lang="en-US" dirty="0"/>
              <a:t>By Drew Wallace</a:t>
            </a:r>
          </a:p>
        </p:txBody>
      </p:sp>
    </p:spTree>
    <p:extLst>
      <p:ext uri="{BB962C8B-B14F-4D97-AF65-F5344CB8AC3E}">
        <p14:creationId xmlns:p14="http://schemas.microsoft.com/office/powerpoint/2010/main" val="5403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E50E-421A-4DA2-898F-8FD16E693E96}"/>
              </a:ext>
            </a:extLst>
          </p:cNvPr>
          <p:cNvSpPr>
            <a:spLocks noGrp="1"/>
          </p:cNvSpPr>
          <p:nvPr>
            <p:ph type="title"/>
          </p:nvPr>
        </p:nvSpPr>
        <p:spPr/>
        <p:txBody>
          <a:bodyPr/>
          <a:lstStyle/>
          <a:p>
            <a:r>
              <a:rPr lang="en-US" dirty="0">
                <a:latin typeface="Arial Black" panose="020B0A04020102020204" pitchFamily="34" charset="0"/>
              </a:rPr>
              <a:t>About Page Purpose</a:t>
            </a:r>
          </a:p>
        </p:txBody>
      </p:sp>
      <p:sp>
        <p:nvSpPr>
          <p:cNvPr id="3" name="Content Placeholder 2">
            <a:extLst>
              <a:ext uri="{FF2B5EF4-FFF2-40B4-BE49-F238E27FC236}">
                <a16:creationId xmlns:a16="http://schemas.microsoft.com/office/drawing/2014/main" id="{A7504BBF-1303-4DC8-AF7A-16DB30384501}"/>
              </a:ext>
            </a:extLst>
          </p:cNvPr>
          <p:cNvSpPr>
            <a:spLocks noGrp="1"/>
          </p:cNvSpPr>
          <p:nvPr>
            <p:ph idx="1"/>
          </p:nvPr>
        </p:nvSpPr>
        <p:spPr/>
        <p:txBody>
          <a:bodyPr>
            <a:normAutofit/>
          </a:bodyPr>
          <a:lstStyle/>
          <a:p>
            <a:r>
              <a:rPr lang="en-US" dirty="0"/>
              <a:t>Give the visitor the ability to learn some background as to who I am and why I made this page</a:t>
            </a:r>
          </a:p>
          <a:p>
            <a:r>
              <a:rPr lang="en-US" dirty="0"/>
              <a:t>Answer questions of academic majors and field of study. </a:t>
            </a:r>
          </a:p>
          <a:p>
            <a:r>
              <a:rPr lang="en-US" dirty="0"/>
              <a:t>Provide opportunity for visitors to visit other sites to with which my work is displayed.</a:t>
            </a:r>
          </a:p>
          <a:p>
            <a:r>
              <a:rPr lang="en-US" dirty="0"/>
              <a:t>Provide visitors other ways to communicate with me.</a:t>
            </a:r>
          </a:p>
          <a:p>
            <a:r>
              <a:rPr lang="en-US" dirty="0"/>
              <a:t>Advertise and Link to other pages like LinkedIn for career purposes.</a:t>
            </a:r>
          </a:p>
          <a:p>
            <a:r>
              <a:rPr lang="en-US" dirty="0"/>
              <a:t>Provide accessibility to mobile users as well.</a:t>
            </a:r>
          </a:p>
        </p:txBody>
      </p:sp>
    </p:spTree>
    <p:extLst>
      <p:ext uri="{BB962C8B-B14F-4D97-AF65-F5344CB8AC3E}">
        <p14:creationId xmlns:p14="http://schemas.microsoft.com/office/powerpoint/2010/main" val="2510822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5675-5BD9-4679-AD7C-BC574E78F074}"/>
              </a:ext>
            </a:extLst>
          </p:cNvPr>
          <p:cNvSpPr>
            <a:spLocks noGrp="1"/>
          </p:cNvSpPr>
          <p:nvPr>
            <p:ph type="title"/>
          </p:nvPr>
        </p:nvSpPr>
        <p:spPr>
          <a:xfrm>
            <a:off x="4401174" y="-271130"/>
            <a:ext cx="10515600" cy="1325563"/>
          </a:xfrm>
        </p:spPr>
        <p:txBody>
          <a:bodyPr/>
          <a:lstStyle/>
          <a:p>
            <a:r>
              <a:rPr lang="en-US" dirty="0">
                <a:latin typeface="Arial Black" panose="020B0A04020102020204" pitchFamily="34" charset="0"/>
              </a:rPr>
              <a:t>About page</a:t>
            </a:r>
          </a:p>
        </p:txBody>
      </p:sp>
      <p:pic>
        <p:nvPicPr>
          <p:cNvPr id="4" name="Content Placeholder 3">
            <a:extLst>
              <a:ext uri="{FF2B5EF4-FFF2-40B4-BE49-F238E27FC236}">
                <a16:creationId xmlns:a16="http://schemas.microsoft.com/office/drawing/2014/main" id="{CA5EE05F-655B-4C3D-B9A0-398C07E8D8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5688"/>
            <a:ext cx="5794113" cy="5090974"/>
          </a:xfrm>
          <a:prstGeom prst="rect">
            <a:avLst/>
          </a:prstGeom>
          <a:ln>
            <a:solidFill>
              <a:schemeClr val="tx1"/>
            </a:solidFill>
          </a:ln>
        </p:spPr>
      </p:pic>
      <p:pic>
        <p:nvPicPr>
          <p:cNvPr id="5" name="Content Placeholder 4">
            <a:extLst>
              <a:ext uri="{FF2B5EF4-FFF2-40B4-BE49-F238E27FC236}">
                <a16:creationId xmlns:a16="http://schemas.microsoft.com/office/drawing/2014/main" id="{CADEBE5A-A078-40BD-BAD1-C79CBC9DD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2918" y="205266"/>
            <a:ext cx="911991" cy="5832380"/>
          </a:xfrm>
          <a:prstGeom prst="rect">
            <a:avLst/>
          </a:prstGeom>
        </p:spPr>
      </p:pic>
      <p:sp>
        <p:nvSpPr>
          <p:cNvPr id="6" name="TextBox 5">
            <a:extLst>
              <a:ext uri="{FF2B5EF4-FFF2-40B4-BE49-F238E27FC236}">
                <a16:creationId xmlns:a16="http://schemas.microsoft.com/office/drawing/2014/main" id="{5D24E960-4D1F-4373-9093-E7B70B79B2C0}"/>
              </a:ext>
            </a:extLst>
          </p:cNvPr>
          <p:cNvSpPr txBox="1"/>
          <p:nvPr/>
        </p:nvSpPr>
        <p:spPr>
          <a:xfrm>
            <a:off x="2230542" y="5852980"/>
            <a:ext cx="2170632" cy="369332"/>
          </a:xfrm>
          <a:prstGeom prst="rect">
            <a:avLst/>
          </a:prstGeom>
          <a:noFill/>
        </p:spPr>
        <p:txBody>
          <a:bodyPr wrap="square" rtlCol="0">
            <a:spAutoFit/>
          </a:bodyPr>
          <a:lstStyle/>
          <a:p>
            <a:r>
              <a:rPr lang="en-US" dirty="0"/>
              <a:t>Desktop</a:t>
            </a:r>
          </a:p>
        </p:txBody>
      </p:sp>
      <p:sp>
        <p:nvSpPr>
          <p:cNvPr id="7" name="TextBox 6">
            <a:extLst>
              <a:ext uri="{FF2B5EF4-FFF2-40B4-BE49-F238E27FC236}">
                <a16:creationId xmlns:a16="http://schemas.microsoft.com/office/drawing/2014/main" id="{05BAB95E-E812-4C87-93F2-FE3ABCAEB31A}"/>
              </a:ext>
            </a:extLst>
          </p:cNvPr>
          <p:cNvSpPr txBox="1"/>
          <p:nvPr/>
        </p:nvSpPr>
        <p:spPr>
          <a:xfrm>
            <a:off x="9632918" y="6037646"/>
            <a:ext cx="1768980" cy="369332"/>
          </a:xfrm>
          <a:prstGeom prst="rect">
            <a:avLst/>
          </a:prstGeom>
          <a:noFill/>
        </p:spPr>
        <p:txBody>
          <a:bodyPr wrap="square" rtlCol="0">
            <a:spAutoFit/>
          </a:bodyPr>
          <a:lstStyle/>
          <a:p>
            <a:r>
              <a:rPr lang="en-US" dirty="0"/>
              <a:t>Mobile</a:t>
            </a:r>
          </a:p>
        </p:txBody>
      </p:sp>
      <p:sp>
        <p:nvSpPr>
          <p:cNvPr id="8" name="Rectangle 7">
            <a:extLst>
              <a:ext uri="{FF2B5EF4-FFF2-40B4-BE49-F238E27FC236}">
                <a16:creationId xmlns:a16="http://schemas.microsoft.com/office/drawing/2014/main" id="{A7BB75DE-3395-48BC-A43F-89B2B3F072B8}"/>
              </a:ext>
            </a:extLst>
          </p:cNvPr>
          <p:cNvSpPr/>
          <p:nvPr/>
        </p:nvSpPr>
        <p:spPr>
          <a:xfrm>
            <a:off x="142613" y="2013358"/>
            <a:ext cx="5394121" cy="436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48C1CD-8E98-4101-B3E0-7782FC052399}"/>
              </a:ext>
            </a:extLst>
          </p:cNvPr>
          <p:cNvSpPr/>
          <p:nvPr/>
        </p:nvSpPr>
        <p:spPr>
          <a:xfrm>
            <a:off x="9571839" y="906011"/>
            <a:ext cx="973070" cy="704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C0EFDD-E486-4DBC-8242-B4A018E4625D}"/>
              </a:ext>
            </a:extLst>
          </p:cNvPr>
          <p:cNvSpPr/>
          <p:nvPr/>
        </p:nvSpPr>
        <p:spPr>
          <a:xfrm>
            <a:off x="9571839" y="1610686"/>
            <a:ext cx="911991" cy="3640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7F21BD-352A-4B9C-BAC5-92A00D0D46F6}"/>
              </a:ext>
            </a:extLst>
          </p:cNvPr>
          <p:cNvSpPr/>
          <p:nvPr/>
        </p:nvSpPr>
        <p:spPr>
          <a:xfrm>
            <a:off x="142613" y="2541864"/>
            <a:ext cx="5394121" cy="1375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832364-0E73-4665-8D60-F3624A02AE27}"/>
              </a:ext>
            </a:extLst>
          </p:cNvPr>
          <p:cNvSpPr/>
          <p:nvPr/>
        </p:nvSpPr>
        <p:spPr>
          <a:xfrm>
            <a:off x="1828800" y="3917659"/>
            <a:ext cx="2097248" cy="1065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25C97E-1B8E-489E-824B-CB6A7522EB62}"/>
              </a:ext>
            </a:extLst>
          </p:cNvPr>
          <p:cNvSpPr/>
          <p:nvPr/>
        </p:nvSpPr>
        <p:spPr>
          <a:xfrm>
            <a:off x="9571839" y="5293454"/>
            <a:ext cx="973070" cy="514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8812471-854D-496E-BF77-92ABEDE8358C}"/>
              </a:ext>
            </a:extLst>
          </p:cNvPr>
          <p:cNvSpPr txBox="1"/>
          <p:nvPr/>
        </p:nvSpPr>
        <p:spPr>
          <a:xfrm>
            <a:off x="6174297" y="4496499"/>
            <a:ext cx="2223083" cy="1477328"/>
          </a:xfrm>
          <a:prstGeom prst="rect">
            <a:avLst/>
          </a:prstGeom>
          <a:noFill/>
          <a:ln>
            <a:solidFill>
              <a:srgbClr val="FF0000"/>
            </a:solidFill>
          </a:ln>
        </p:spPr>
        <p:txBody>
          <a:bodyPr wrap="square" rtlCol="0">
            <a:spAutoFit/>
          </a:bodyPr>
          <a:lstStyle/>
          <a:p>
            <a:r>
              <a:rPr lang="en-US" dirty="0"/>
              <a:t>Table of usernames and websites I can be found to communicate and operate on.</a:t>
            </a:r>
          </a:p>
        </p:txBody>
      </p:sp>
      <p:cxnSp>
        <p:nvCxnSpPr>
          <p:cNvPr id="16" name="Straight Connector 15">
            <a:extLst>
              <a:ext uri="{FF2B5EF4-FFF2-40B4-BE49-F238E27FC236}">
                <a16:creationId xmlns:a16="http://schemas.microsoft.com/office/drawing/2014/main" id="{894FDD53-6428-4ABE-839B-303738B18E8E}"/>
              </a:ext>
            </a:extLst>
          </p:cNvPr>
          <p:cNvCxnSpPr>
            <a:stCxn id="12" idx="3"/>
            <a:endCxn id="14" idx="1"/>
          </p:cNvCxnSpPr>
          <p:nvPr/>
        </p:nvCxnSpPr>
        <p:spPr>
          <a:xfrm>
            <a:off x="3926048" y="4450360"/>
            <a:ext cx="2248249" cy="7848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A79A04-146E-4091-8620-C88CA1783940}"/>
              </a:ext>
            </a:extLst>
          </p:cNvPr>
          <p:cNvCxnSpPr>
            <a:stCxn id="14" idx="3"/>
            <a:endCxn id="13" idx="1"/>
          </p:cNvCxnSpPr>
          <p:nvPr/>
        </p:nvCxnSpPr>
        <p:spPr>
          <a:xfrm>
            <a:off x="8397380" y="5235163"/>
            <a:ext cx="1174459" cy="3154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02B370C-9489-4CFF-8DC1-3EEF1A9F7072}"/>
              </a:ext>
            </a:extLst>
          </p:cNvPr>
          <p:cNvSpPr txBox="1"/>
          <p:nvPr/>
        </p:nvSpPr>
        <p:spPr>
          <a:xfrm>
            <a:off x="6212047" y="2369890"/>
            <a:ext cx="2147582" cy="1754326"/>
          </a:xfrm>
          <a:prstGeom prst="rect">
            <a:avLst/>
          </a:prstGeom>
          <a:noFill/>
          <a:ln>
            <a:solidFill>
              <a:srgbClr val="FF0000"/>
            </a:solidFill>
          </a:ln>
        </p:spPr>
        <p:txBody>
          <a:bodyPr wrap="square" rtlCol="0">
            <a:spAutoFit/>
          </a:bodyPr>
          <a:lstStyle/>
          <a:p>
            <a:r>
              <a:rPr lang="en-US" dirty="0"/>
              <a:t>Description of fields of study and why am displaying the type of portfolio I display on “DESIGN” tab and “ART” tab</a:t>
            </a:r>
          </a:p>
        </p:txBody>
      </p:sp>
      <p:cxnSp>
        <p:nvCxnSpPr>
          <p:cNvPr id="21" name="Straight Connector 20">
            <a:extLst>
              <a:ext uri="{FF2B5EF4-FFF2-40B4-BE49-F238E27FC236}">
                <a16:creationId xmlns:a16="http://schemas.microsoft.com/office/drawing/2014/main" id="{9767B68A-3FB8-4442-AD2C-9086DBA2D263}"/>
              </a:ext>
            </a:extLst>
          </p:cNvPr>
          <p:cNvCxnSpPr>
            <a:stCxn id="11" idx="3"/>
            <a:endCxn id="19" idx="1"/>
          </p:cNvCxnSpPr>
          <p:nvPr/>
        </p:nvCxnSpPr>
        <p:spPr>
          <a:xfrm>
            <a:off x="5536734" y="3229762"/>
            <a:ext cx="675313" cy="172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50EE52-D2D6-4977-BEF7-88C0C38374DA}"/>
              </a:ext>
            </a:extLst>
          </p:cNvPr>
          <p:cNvCxnSpPr>
            <a:stCxn id="19" idx="3"/>
            <a:endCxn id="10" idx="1"/>
          </p:cNvCxnSpPr>
          <p:nvPr/>
        </p:nvCxnSpPr>
        <p:spPr>
          <a:xfrm>
            <a:off x="8359629" y="3247053"/>
            <a:ext cx="1212210" cy="184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CBDFB3-27D9-4D69-833C-DE42E3C0D7A9}"/>
              </a:ext>
            </a:extLst>
          </p:cNvPr>
          <p:cNvSpPr txBox="1"/>
          <p:nvPr/>
        </p:nvSpPr>
        <p:spPr>
          <a:xfrm>
            <a:off x="6364888" y="1108961"/>
            <a:ext cx="1820411" cy="923330"/>
          </a:xfrm>
          <a:prstGeom prst="rect">
            <a:avLst/>
          </a:prstGeom>
          <a:noFill/>
          <a:ln>
            <a:solidFill>
              <a:srgbClr val="FF0000"/>
            </a:solidFill>
          </a:ln>
        </p:spPr>
        <p:txBody>
          <a:bodyPr wrap="square" rtlCol="0">
            <a:spAutoFit/>
          </a:bodyPr>
          <a:lstStyle/>
          <a:p>
            <a:r>
              <a:rPr lang="en-US" dirty="0"/>
              <a:t>Description of Webpage title and logo</a:t>
            </a:r>
          </a:p>
        </p:txBody>
      </p:sp>
      <p:cxnSp>
        <p:nvCxnSpPr>
          <p:cNvPr id="26" name="Straight Connector 25">
            <a:extLst>
              <a:ext uri="{FF2B5EF4-FFF2-40B4-BE49-F238E27FC236}">
                <a16:creationId xmlns:a16="http://schemas.microsoft.com/office/drawing/2014/main" id="{60346D3D-8E66-4ACA-89C5-536F54EF1EEF}"/>
              </a:ext>
            </a:extLst>
          </p:cNvPr>
          <p:cNvCxnSpPr>
            <a:stCxn id="8" idx="3"/>
            <a:endCxn id="24" idx="1"/>
          </p:cNvCxnSpPr>
          <p:nvPr/>
        </p:nvCxnSpPr>
        <p:spPr>
          <a:xfrm flipV="1">
            <a:off x="5536734" y="1570626"/>
            <a:ext cx="828154" cy="6608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32EEBF-1305-4DCB-B358-7004BB9936A0}"/>
              </a:ext>
            </a:extLst>
          </p:cNvPr>
          <p:cNvCxnSpPr>
            <a:stCxn id="24" idx="3"/>
            <a:endCxn id="9" idx="1"/>
          </p:cNvCxnSpPr>
          <p:nvPr/>
        </p:nvCxnSpPr>
        <p:spPr>
          <a:xfrm flipV="1">
            <a:off x="8185299" y="1258349"/>
            <a:ext cx="1386540" cy="3122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030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E50E-421A-4DA2-898F-8FD16E693E96}"/>
              </a:ext>
            </a:extLst>
          </p:cNvPr>
          <p:cNvSpPr>
            <a:spLocks noGrp="1"/>
          </p:cNvSpPr>
          <p:nvPr>
            <p:ph type="title"/>
          </p:nvPr>
        </p:nvSpPr>
        <p:spPr/>
        <p:txBody>
          <a:bodyPr/>
          <a:lstStyle/>
          <a:p>
            <a:r>
              <a:rPr lang="en-US" dirty="0">
                <a:latin typeface="Arial Black" panose="020B0A04020102020204" pitchFamily="34" charset="0"/>
              </a:rPr>
              <a:t>Contact page Purpose</a:t>
            </a:r>
          </a:p>
        </p:txBody>
      </p:sp>
      <p:sp>
        <p:nvSpPr>
          <p:cNvPr id="3" name="Content Placeholder 2">
            <a:extLst>
              <a:ext uri="{FF2B5EF4-FFF2-40B4-BE49-F238E27FC236}">
                <a16:creationId xmlns:a16="http://schemas.microsoft.com/office/drawing/2014/main" id="{A7504BBF-1303-4DC8-AF7A-16DB30384501}"/>
              </a:ext>
            </a:extLst>
          </p:cNvPr>
          <p:cNvSpPr>
            <a:spLocks noGrp="1"/>
          </p:cNvSpPr>
          <p:nvPr>
            <p:ph idx="1"/>
          </p:nvPr>
        </p:nvSpPr>
        <p:spPr/>
        <p:txBody>
          <a:bodyPr>
            <a:normAutofit/>
          </a:bodyPr>
          <a:lstStyle/>
          <a:p>
            <a:r>
              <a:rPr lang="en-US" dirty="0"/>
              <a:t>Give the visitor the ability to communicate with me directly</a:t>
            </a:r>
          </a:p>
          <a:p>
            <a:r>
              <a:rPr lang="en-US" dirty="0"/>
              <a:t>Provide an easy and responsive “get” form to fill out.</a:t>
            </a:r>
          </a:p>
          <a:p>
            <a:r>
              <a:rPr lang="en-US" dirty="0"/>
              <a:t>Provide visitors a singular comprehensive, on-site way of communicating with me.</a:t>
            </a:r>
          </a:p>
          <a:p>
            <a:r>
              <a:rPr lang="en-US" dirty="0"/>
              <a:t>To complete website to and make website modernized and accessible.</a:t>
            </a:r>
          </a:p>
        </p:txBody>
      </p:sp>
    </p:spTree>
    <p:extLst>
      <p:ext uri="{BB962C8B-B14F-4D97-AF65-F5344CB8AC3E}">
        <p14:creationId xmlns:p14="http://schemas.microsoft.com/office/powerpoint/2010/main" val="424146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36D0-5245-468D-9C44-71D9F006C487}"/>
              </a:ext>
            </a:extLst>
          </p:cNvPr>
          <p:cNvSpPr>
            <a:spLocks noGrp="1"/>
          </p:cNvSpPr>
          <p:nvPr>
            <p:ph type="title"/>
          </p:nvPr>
        </p:nvSpPr>
        <p:spPr>
          <a:xfrm>
            <a:off x="1880944" y="61553"/>
            <a:ext cx="10515600" cy="1325563"/>
          </a:xfrm>
        </p:spPr>
        <p:txBody>
          <a:bodyPr/>
          <a:lstStyle/>
          <a:p>
            <a:r>
              <a:rPr lang="en-US" dirty="0">
                <a:latin typeface="Arial Black" panose="020B0A04020102020204" pitchFamily="34" charset="0"/>
              </a:rPr>
              <a:t>Contact Page</a:t>
            </a:r>
          </a:p>
        </p:txBody>
      </p:sp>
      <p:pic>
        <p:nvPicPr>
          <p:cNvPr id="6" name="Content Placeholder 5" descr="A screenshot of a cell phone&#10;&#10;Description automatically generated">
            <a:extLst>
              <a:ext uri="{FF2B5EF4-FFF2-40B4-BE49-F238E27FC236}">
                <a16:creationId xmlns:a16="http://schemas.microsoft.com/office/drawing/2014/main" id="{08B24286-0C4D-4EE9-9669-6D98A21E0C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72574"/>
            <a:ext cx="5940505" cy="2979535"/>
          </a:xfrm>
          <a:ln>
            <a:solidFill>
              <a:schemeClr val="tx1"/>
            </a:solidFill>
          </a:ln>
        </p:spPr>
      </p:pic>
      <p:pic>
        <p:nvPicPr>
          <p:cNvPr id="7" name="Picture 6">
            <a:extLst>
              <a:ext uri="{FF2B5EF4-FFF2-40B4-BE49-F238E27FC236}">
                <a16:creationId xmlns:a16="http://schemas.microsoft.com/office/drawing/2014/main" id="{71B8163C-5760-43D0-B653-878AEE18A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471" y="328101"/>
            <a:ext cx="3627480" cy="5268482"/>
          </a:xfrm>
          <a:prstGeom prst="rect">
            <a:avLst/>
          </a:prstGeom>
        </p:spPr>
      </p:pic>
      <p:sp>
        <p:nvSpPr>
          <p:cNvPr id="8" name="TextBox 7">
            <a:extLst>
              <a:ext uri="{FF2B5EF4-FFF2-40B4-BE49-F238E27FC236}">
                <a16:creationId xmlns:a16="http://schemas.microsoft.com/office/drawing/2014/main" id="{F2FC178E-048C-4F5B-840D-E81A330CBC6B}"/>
              </a:ext>
            </a:extLst>
          </p:cNvPr>
          <p:cNvSpPr txBox="1"/>
          <p:nvPr/>
        </p:nvSpPr>
        <p:spPr>
          <a:xfrm>
            <a:off x="2623559" y="4673387"/>
            <a:ext cx="2170632" cy="369332"/>
          </a:xfrm>
          <a:prstGeom prst="rect">
            <a:avLst/>
          </a:prstGeom>
          <a:noFill/>
        </p:spPr>
        <p:txBody>
          <a:bodyPr wrap="square" rtlCol="0">
            <a:spAutoFit/>
          </a:bodyPr>
          <a:lstStyle/>
          <a:p>
            <a:r>
              <a:rPr lang="en-US" dirty="0"/>
              <a:t>Desktop</a:t>
            </a:r>
          </a:p>
        </p:txBody>
      </p:sp>
      <p:sp>
        <p:nvSpPr>
          <p:cNvPr id="9" name="TextBox 8">
            <a:extLst>
              <a:ext uri="{FF2B5EF4-FFF2-40B4-BE49-F238E27FC236}">
                <a16:creationId xmlns:a16="http://schemas.microsoft.com/office/drawing/2014/main" id="{9735FDA8-A1F3-4229-8E52-3CE524DF26E7}"/>
              </a:ext>
            </a:extLst>
          </p:cNvPr>
          <p:cNvSpPr txBox="1"/>
          <p:nvPr/>
        </p:nvSpPr>
        <p:spPr>
          <a:xfrm>
            <a:off x="9490888" y="5698883"/>
            <a:ext cx="1768980" cy="369332"/>
          </a:xfrm>
          <a:prstGeom prst="rect">
            <a:avLst/>
          </a:prstGeom>
          <a:noFill/>
        </p:spPr>
        <p:txBody>
          <a:bodyPr wrap="square" rtlCol="0">
            <a:spAutoFit/>
          </a:bodyPr>
          <a:lstStyle/>
          <a:p>
            <a:r>
              <a:rPr lang="en-US" dirty="0"/>
              <a:t>Mobile</a:t>
            </a:r>
          </a:p>
        </p:txBody>
      </p:sp>
      <p:sp>
        <p:nvSpPr>
          <p:cNvPr id="10" name="Rectangle 9">
            <a:extLst>
              <a:ext uri="{FF2B5EF4-FFF2-40B4-BE49-F238E27FC236}">
                <a16:creationId xmlns:a16="http://schemas.microsoft.com/office/drawing/2014/main" id="{5D96ABB9-AB6F-4A5A-A602-6023FE2A2238}"/>
              </a:ext>
            </a:extLst>
          </p:cNvPr>
          <p:cNvSpPr/>
          <p:nvPr/>
        </p:nvSpPr>
        <p:spPr>
          <a:xfrm>
            <a:off x="2466363" y="2306972"/>
            <a:ext cx="1300294" cy="1199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2CE337-02DE-4E82-BA69-1E06F8A282D3}"/>
              </a:ext>
            </a:extLst>
          </p:cNvPr>
          <p:cNvSpPr/>
          <p:nvPr/>
        </p:nvSpPr>
        <p:spPr>
          <a:xfrm>
            <a:off x="8699383" y="2617365"/>
            <a:ext cx="2466364" cy="2139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BF2A32C-D6CA-4882-BA53-4034FC5317D8}"/>
              </a:ext>
            </a:extLst>
          </p:cNvPr>
          <p:cNvSpPr/>
          <p:nvPr/>
        </p:nvSpPr>
        <p:spPr>
          <a:xfrm>
            <a:off x="2230355" y="1777340"/>
            <a:ext cx="1595025" cy="308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C22976-0717-4324-BB34-F95876809CCF}"/>
              </a:ext>
            </a:extLst>
          </p:cNvPr>
          <p:cNvSpPr/>
          <p:nvPr/>
        </p:nvSpPr>
        <p:spPr>
          <a:xfrm>
            <a:off x="7931471" y="1777340"/>
            <a:ext cx="3544668" cy="630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0024CD1-8E47-4EB8-B7DA-91ECE422577E}"/>
              </a:ext>
            </a:extLst>
          </p:cNvPr>
          <p:cNvSpPr txBox="1"/>
          <p:nvPr/>
        </p:nvSpPr>
        <p:spPr>
          <a:xfrm>
            <a:off x="6058788" y="1266342"/>
            <a:ext cx="1504426" cy="1477328"/>
          </a:xfrm>
          <a:prstGeom prst="rect">
            <a:avLst/>
          </a:prstGeom>
          <a:noFill/>
          <a:ln>
            <a:solidFill>
              <a:srgbClr val="FF0000"/>
            </a:solidFill>
          </a:ln>
        </p:spPr>
        <p:txBody>
          <a:bodyPr wrap="square" rtlCol="0">
            <a:spAutoFit/>
          </a:bodyPr>
          <a:lstStyle/>
          <a:p>
            <a:r>
              <a:rPr lang="en-US" dirty="0"/>
              <a:t>Page banner alerting visitor of what page they are on.</a:t>
            </a:r>
          </a:p>
        </p:txBody>
      </p:sp>
      <p:cxnSp>
        <p:nvCxnSpPr>
          <p:cNvPr id="16" name="Straight Connector 15">
            <a:extLst>
              <a:ext uri="{FF2B5EF4-FFF2-40B4-BE49-F238E27FC236}">
                <a16:creationId xmlns:a16="http://schemas.microsoft.com/office/drawing/2014/main" id="{AB6A33E6-82B7-41FB-8210-FB95ECBB187D}"/>
              </a:ext>
            </a:extLst>
          </p:cNvPr>
          <p:cNvCxnSpPr>
            <a:stCxn id="12" idx="3"/>
            <a:endCxn id="14" idx="1"/>
          </p:cNvCxnSpPr>
          <p:nvPr/>
        </p:nvCxnSpPr>
        <p:spPr>
          <a:xfrm>
            <a:off x="3825380" y="1931517"/>
            <a:ext cx="2233408" cy="734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BECE87-17F3-46AE-A100-AE518728DD54}"/>
              </a:ext>
            </a:extLst>
          </p:cNvPr>
          <p:cNvCxnSpPr>
            <a:stCxn id="14" idx="3"/>
            <a:endCxn id="13" idx="1"/>
          </p:cNvCxnSpPr>
          <p:nvPr/>
        </p:nvCxnSpPr>
        <p:spPr>
          <a:xfrm>
            <a:off x="7563214" y="2005006"/>
            <a:ext cx="368257" cy="874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EE1E93B-4CE4-48F8-B759-2A8FA54C6821}"/>
              </a:ext>
            </a:extLst>
          </p:cNvPr>
          <p:cNvSpPr txBox="1"/>
          <p:nvPr/>
        </p:nvSpPr>
        <p:spPr>
          <a:xfrm>
            <a:off x="6055735" y="3305262"/>
            <a:ext cx="1670526" cy="2031325"/>
          </a:xfrm>
          <a:prstGeom prst="rect">
            <a:avLst/>
          </a:prstGeom>
          <a:noFill/>
          <a:ln>
            <a:solidFill>
              <a:srgbClr val="FF0000"/>
            </a:solidFill>
          </a:ln>
        </p:spPr>
        <p:txBody>
          <a:bodyPr wrap="square" rtlCol="0">
            <a:spAutoFit/>
          </a:bodyPr>
          <a:lstStyle/>
          <a:p>
            <a:r>
              <a:rPr lang="en-US" dirty="0"/>
              <a:t>Easy, Stylish and intuitive “get” form for users to fill out to contact me without leaving the site</a:t>
            </a:r>
          </a:p>
        </p:txBody>
      </p:sp>
      <p:cxnSp>
        <p:nvCxnSpPr>
          <p:cNvPr id="23" name="Straight Connector 22">
            <a:extLst>
              <a:ext uri="{FF2B5EF4-FFF2-40B4-BE49-F238E27FC236}">
                <a16:creationId xmlns:a16="http://schemas.microsoft.com/office/drawing/2014/main" id="{36B8CE18-7BAF-4F26-ACAA-D9D57E2CD78E}"/>
              </a:ext>
            </a:extLst>
          </p:cNvPr>
          <p:cNvCxnSpPr>
            <a:stCxn id="10" idx="3"/>
            <a:endCxn id="21" idx="1"/>
          </p:cNvCxnSpPr>
          <p:nvPr/>
        </p:nvCxnSpPr>
        <p:spPr>
          <a:xfrm>
            <a:off x="3766657" y="2906785"/>
            <a:ext cx="2289078" cy="14141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D2353C-78F0-438F-9134-C3403369E4EA}"/>
              </a:ext>
            </a:extLst>
          </p:cNvPr>
          <p:cNvCxnSpPr>
            <a:stCxn id="21" idx="3"/>
            <a:endCxn id="11" idx="1"/>
          </p:cNvCxnSpPr>
          <p:nvPr/>
        </p:nvCxnSpPr>
        <p:spPr>
          <a:xfrm flipV="1">
            <a:off x="7726261" y="3686962"/>
            <a:ext cx="973122" cy="6339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682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EDF2-4C82-4587-A63D-0F6B40A3DCA5}"/>
              </a:ext>
            </a:extLst>
          </p:cNvPr>
          <p:cNvSpPr>
            <a:spLocks noGrp="1"/>
          </p:cNvSpPr>
          <p:nvPr>
            <p:ph type="title"/>
          </p:nvPr>
        </p:nvSpPr>
        <p:spPr>
          <a:xfrm>
            <a:off x="838200" y="-274581"/>
            <a:ext cx="10515600" cy="1325563"/>
          </a:xfrm>
        </p:spPr>
        <p:txBody>
          <a:bodyPr/>
          <a:lstStyle/>
          <a:p>
            <a:pPr algn="ctr"/>
            <a:r>
              <a:rPr lang="en-US" dirty="0">
                <a:latin typeface="Arial Black" panose="020B0A04020102020204" pitchFamily="34" charset="0"/>
              </a:rPr>
              <a:t>Features</a:t>
            </a:r>
          </a:p>
        </p:txBody>
      </p:sp>
      <p:pic>
        <p:nvPicPr>
          <p:cNvPr id="5" name="Content Placeholder 4">
            <a:extLst>
              <a:ext uri="{FF2B5EF4-FFF2-40B4-BE49-F238E27FC236}">
                <a16:creationId xmlns:a16="http://schemas.microsoft.com/office/drawing/2014/main" id="{FC7ED73F-5B1A-4EC8-9C21-682A47F2FE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308" y="1317863"/>
            <a:ext cx="6203384" cy="458134"/>
          </a:xfrm>
        </p:spPr>
      </p:pic>
      <p:pic>
        <p:nvPicPr>
          <p:cNvPr id="7" name="Picture 6">
            <a:extLst>
              <a:ext uri="{FF2B5EF4-FFF2-40B4-BE49-F238E27FC236}">
                <a16:creationId xmlns:a16="http://schemas.microsoft.com/office/drawing/2014/main" id="{E920CB20-2EF9-4C85-BEAB-1E8D0B199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836" y="2268720"/>
            <a:ext cx="7192327" cy="2213897"/>
          </a:xfrm>
          <a:prstGeom prst="rect">
            <a:avLst/>
          </a:prstGeom>
        </p:spPr>
      </p:pic>
      <p:pic>
        <p:nvPicPr>
          <p:cNvPr id="9" name="Picture 8">
            <a:extLst>
              <a:ext uri="{FF2B5EF4-FFF2-40B4-BE49-F238E27FC236}">
                <a16:creationId xmlns:a16="http://schemas.microsoft.com/office/drawing/2014/main" id="{6C19BFC9-DBEF-4B71-9BA2-6F0624C58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209" y="4975340"/>
            <a:ext cx="3017579" cy="2703248"/>
          </a:xfrm>
          <a:prstGeom prst="rect">
            <a:avLst/>
          </a:prstGeom>
        </p:spPr>
      </p:pic>
      <p:sp>
        <p:nvSpPr>
          <p:cNvPr id="10" name="TextBox 9">
            <a:extLst>
              <a:ext uri="{FF2B5EF4-FFF2-40B4-BE49-F238E27FC236}">
                <a16:creationId xmlns:a16="http://schemas.microsoft.com/office/drawing/2014/main" id="{76B1E704-4C77-4307-8029-33BA9EBEBFB0}"/>
              </a:ext>
            </a:extLst>
          </p:cNvPr>
          <p:cNvSpPr txBox="1"/>
          <p:nvPr/>
        </p:nvSpPr>
        <p:spPr>
          <a:xfrm>
            <a:off x="4890782" y="999757"/>
            <a:ext cx="2617365" cy="369332"/>
          </a:xfrm>
          <a:prstGeom prst="rect">
            <a:avLst/>
          </a:prstGeom>
          <a:noFill/>
        </p:spPr>
        <p:txBody>
          <a:bodyPr wrap="square" rtlCol="0">
            <a:spAutoFit/>
          </a:bodyPr>
          <a:lstStyle/>
          <a:p>
            <a:r>
              <a:rPr lang="en-US" dirty="0"/>
              <a:t>BEFORE		AFTER</a:t>
            </a:r>
          </a:p>
        </p:txBody>
      </p:sp>
      <p:sp>
        <p:nvSpPr>
          <p:cNvPr id="11" name="TextBox 10">
            <a:extLst>
              <a:ext uri="{FF2B5EF4-FFF2-40B4-BE49-F238E27FC236}">
                <a16:creationId xmlns:a16="http://schemas.microsoft.com/office/drawing/2014/main" id="{B6392608-A21C-4BEA-8192-3D9FCF3530C2}"/>
              </a:ext>
            </a:extLst>
          </p:cNvPr>
          <p:cNvSpPr txBox="1"/>
          <p:nvPr/>
        </p:nvSpPr>
        <p:spPr>
          <a:xfrm>
            <a:off x="4890782" y="1882169"/>
            <a:ext cx="2617365" cy="369332"/>
          </a:xfrm>
          <a:prstGeom prst="rect">
            <a:avLst/>
          </a:prstGeom>
          <a:noFill/>
        </p:spPr>
        <p:txBody>
          <a:bodyPr wrap="square" rtlCol="0">
            <a:spAutoFit/>
          </a:bodyPr>
          <a:lstStyle/>
          <a:p>
            <a:r>
              <a:rPr lang="en-US" dirty="0"/>
              <a:t>BEFORE		AFTER</a:t>
            </a:r>
          </a:p>
        </p:txBody>
      </p:sp>
      <p:sp>
        <p:nvSpPr>
          <p:cNvPr id="12" name="TextBox 11">
            <a:extLst>
              <a:ext uri="{FF2B5EF4-FFF2-40B4-BE49-F238E27FC236}">
                <a16:creationId xmlns:a16="http://schemas.microsoft.com/office/drawing/2014/main" id="{136E5366-E534-45E2-9650-A7084A5E2F15}"/>
              </a:ext>
            </a:extLst>
          </p:cNvPr>
          <p:cNvSpPr txBox="1"/>
          <p:nvPr/>
        </p:nvSpPr>
        <p:spPr>
          <a:xfrm>
            <a:off x="4890781" y="4528091"/>
            <a:ext cx="2617365" cy="369332"/>
          </a:xfrm>
          <a:prstGeom prst="rect">
            <a:avLst/>
          </a:prstGeom>
          <a:noFill/>
        </p:spPr>
        <p:txBody>
          <a:bodyPr wrap="square" rtlCol="0">
            <a:spAutoFit/>
          </a:bodyPr>
          <a:lstStyle/>
          <a:p>
            <a:r>
              <a:rPr lang="en-US" dirty="0"/>
              <a:t>BEFORE		AFTER</a:t>
            </a:r>
          </a:p>
        </p:txBody>
      </p:sp>
      <p:sp>
        <p:nvSpPr>
          <p:cNvPr id="13" name="TextBox 12">
            <a:extLst>
              <a:ext uri="{FF2B5EF4-FFF2-40B4-BE49-F238E27FC236}">
                <a16:creationId xmlns:a16="http://schemas.microsoft.com/office/drawing/2014/main" id="{284BB55E-AC8D-4D5D-8562-82341509306F}"/>
              </a:ext>
            </a:extLst>
          </p:cNvPr>
          <p:cNvSpPr txBox="1"/>
          <p:nvPr/>
        </p:nvSpPr>
        <p:spPr>
          <a:xfrm>
            <a:off x="9420837" y="1068201"/>
            <a:ext cx="2332139" cy="923330"/>
          </a:xfrm>
          <a:prstGeom prst="rect">
            <a:avLst/>
          </a:prstGeom>
          <a:noFill/>
          <a:ln>
            <a:solidFill>
              <a:schemeClr val="tx1"/>
            </a:solidFill>
          </a:ln>
        </p:spPr>
        <p:txBody>
          <a:bodyPr wrap="square" rtlCol="0">
            <a:spAutoFit/>
          </a:bodyPr>
          <a:lstStyle/>
          <a:p>
            <a:r>
              <a:rPr lang="en-US" dirty="0"/>
              <a:t>HEADER/NAV BAR animated fade in on display and refresh</a:t>
            </a:r>
          </a:p>
        </p:txBody>
      </p:sp>
      <p:sp>
        <p:nvSpPr>
          <p:cNvPr id="16" name="TextBox 15">
            <a:extLst>
              <a:ext uri="{FF2B5EF4-FFF2-40B4-BE49-F238E27FC236}">
                <a16:creationId xmlns:a16="http://schemas.microsoft.com/office/drawing/2014/main" id="{DBD865A0-6E76-4ACB-8A8C-EA5F19825258}"/>
              </a:ext>
            </a:extLst>
          </p:cNvPr>
          <p:cNvSpPr txBox="1"/>
          <p:nvPr/>
        </p:nvSpPr>
        <p:spPr>
          <a:xfrm>
            <a:off x="85288" y="2967335"/>
            <a:ext cx="2332139" cy="923330"/>
          </a:xfrm>
          <a:prstGeom prst="rect">
            <a:avLst/>
          </a:prstGeom>
          <a:noFill/>
          <a:ln>
            <a:solidFill>
              <a:schemeClr val="tx1"/>
            </a:solidFill>
          </a:ln>
        </p:spPr>
        <p:txBody>
          <a:bodyPr wrap="square" rtlCol="0">
            <a:spAutoFit/>
          </a:bodyPr>
          <a:lstStyle/>
          <a:p>
            <a:r>
              <a:rPr lang="en-US" dirty="0"/>
              <a:t>Gallery color change/zoom animation on hover</a:t>
            </a:r>
          </a:p>
        </p:txBody>
      </p:sp>
      <p:sp>
        <p:nvSpPr>
          <p:cNvPr id="17" name="TextBox 16">
            <a:extLst>
              <a:ext uri="{FF2B5EF4-FFF2-40B4-BE49-F238E27FC236}">
                <a16:creationId xmlns:a16="http://schemas.microsoft.com/office/drawing/2014/main" id="{88E4EB88-7CEA-46D6-83B8-7BFD1FBFC3FB}"/>
              </a:ext>
            </a:extLst>
          </p:cNvPr>
          <p:cNvSpPr txBox="1"/>
          <p:nvPr/>
        </p:nvSpPr>
        <p:spPr>
          <a:xfrm>
            <a:off x="8036653" y="5108895"/>
            <a:ext cx="3317147" cy="646331"/>
          </a:xfrm>
          <a:prstGeom prst="rect">
            <a:avLst/>
          </a:prstGeom>
          <a:noFill/>
        </p:spPr>
        <p:txBody>
          <a:bodyPr wrap="square" rtlCol="0">
            <a:spAutoFit/>
          </a:bodyPr>
          <a:lstStyle/>
          <a:p>
            <a:r>
              <a:rPr lang="en-US" dirty="0"/>
              <a:t>Fold down hamburger menu on toggle of menu button top left.</a:t>
            </a:r>
          </a:p>
        </p:txBody>
      </p:sp>
    </p:spTree>
    <p:extLst>
      <p:ext uri="{BB962C8B-B14F-4D97-AF65-F5344CB8AC3E}">
        <p14:creationId xmlns:p14="http://schemas.microsoft.com/office/powerpoint/2010/main" val="120879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21B9-EB72-4F58-AC7B-5245806034E9}"/>
              </a:ext>
            </a:extLst>
          </p:cNvPr>
          <p:cNvSpPr>
            <a:spLocks noGrp="1"/>
          </p:cNvSpPr>
          <p:nvPr>
            <p:ph type="title"/>
          </p:nvPr>
        </p:nvSpPr>
        <p:spPr/>
        <p:txBody>
          <a:bodyPr/>
          <a:lstStyle/>
          <a:p>
            <a:r>
              <a:rPr lang="en-US" dirty="0">
                <a:latin typeface="Arial Black" panose="020B0A04020102020204" pitchFamily="34" charset="0"/>
              </a:rPr>
              <a:t>Design</a:t>
            </a:r>
          </a:p>
        </p:txBody>
      </p:sp>
      <p:sp>
        <p:nvSpPr>
          <p:cNvPr id="3" name="Content Placeholder 2">
            <a:extLst>
              <a:ext uri="{FF2B5EF4-FFF2-40B4-BE49-F238E27FC236}">
                <a16:creationId xmlns:a16="http://schemas.microsoft.com/office/drawing/2014/main" id="{3EC1DD47-1BBF-4E6C-B1A1-A471187FA45A}"/>
              </a:ext>
            </a:extLst>
          </p:cNvPr>
          <p:cNvSpPr>
            <a:spLocks noGrp="1"/>
          </p:cNvSpPr>
          <p:nvPr>
            <p:ph idx="1"/>
          </p:nvPr>
        </p:nvSpPr>
        <p:spPr>
          <a:xfrm>
            <a:off x="6493835" y="1616004"/>
            <a:ext cx="5797491" cy="4004620"/>
          </a:xfrm>
        </p:spPr>
        <p:txBody>
          <a:bodyPr>
            <a:normAutofit/>
          </a:bodyPr>
          <a:lstStyle/>
          <a:p>
            <a:r>
              <a:rPr lang="en-US" dirty="0"/>
              <a:t>Consistent, responsive and Aesthetically pleasing Gradients on Banner and footer</a:t>
            </a:r>
          </a:p>
          <a:p>
            <a:r>
              <a:rPr lang="en-US" dirty="0"/>
              <a:t>Text gradients to match aesthetic</a:t>
            </a:r>
          </a:p>
          <a:p>
            <a:r>
              <a:rPr lang="en-US" dirty="0"/>
              <a:t>Responsive galleries, navigation and logo</a:t>
            </a:r>
          </a:p>
          <a:p>
            <a:r>
              <a:rPr lang="en-US" dirty="0"/>
              <a:t>Bold, serif logo top left corner contrasts main page design but still fits aesthetic.</a:t>
            </a:r>
          </a:p>
        </p:txBody>
      </p:sp>
      <p:pic>
        <p:nvPicPr>
          <p:cNvPr id="4" name="Picture 3" descr="A screenshot of a cell phone&#10;&#10;Description automatically generated">
            <a:extLst>
              <a:ext uri="{FF2B5EF4-FFF2-40B4-BE49-F238E27FC236}">
                <a16:creationId xmlns:a16="http://schemas.microsoft.com/office/drawing/2014/main" id="{A60FC46A-5011-48E0-A677-3EF2CFFFA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8" y="1504238"/>
            <a:ext cx="6300887" cy="4535326"/>
          </a:xfrm>
          <a:prstGeom prst="rect">
            <a:avLst/>
          </a:prstGeom>
          <a:ln>
            <a:solidFill>
              <a:schemeClr val="tx1"/>
            </a:solidFill>
          </a:ln>
        </p:spPr>
      </p:pic>
    </p:spTree>
    <p:extLst>
      <p:ext uri="{BB962C8B-B14F-4D97-AF65-F5344CB8AC3E}">
        <p14:creationId xmlns:p14="http://schemas.microsoft.com/office/powerpoint/2010/main" val="415584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3670-D98B-40B1-80C8-229F44D333E5}"/>
              </a:ext>
            </a:extLst>
          </p:cNvPr>
          <p:cNvSpPr>
            <a:spLocks noGrp="1"/>
          </p:cNvSpPr>
          <p:nvPr>
            <p:ph type="title"/>
          </p:nvPr>
        </p:nvSpPr>
        <p:spPr/>
        <p:txBody>
          <a:bodyPr/>
          <a:lstStyle/>
          <a:p>
            <a:r>
              <a:rPr lang="en-US" dirty="0">
                <a:latin typeface="Arial Black" panose="020B0A04020102020204" pitchFamily="34" charset="0"/>
              </a:rPr>
              <a:t>Experience Gained/Difficulties</a:t>
            </a:r>
          </a:p>
        </p:txBody>
      </p:sp>
      <p:sp>
        <p:nvSpPr>
          <p:cNvPr id="3" name="Content Placeholder 2">
            <a:extLst>
              <a:ext uri="{FF2B5EF4-FFF2-40B4-BE49-F238E27FC236}">
                <a16:creationId xmlns:a16="http://schemas.microsoft.com/office/drawing/2014/main" id="{54C94954-E7EF-407E-8EC1-1BD50AEE4A15}"/>
              </a:ext>
            </a:extLst>
          </p:cNvPr>
          <p:cNvSpPr>
            <a:spLocks noGrp="1"/>
          </p:cNvSpPr>
          <p:nvPr>
            <p:ph idx="1"/>
          </p:nvPr>
        </p:nvSpPr>
        <p:spPr/>
        <p:txBody>
          <a:bodyPr>
            <a:normAutofit lnSpcReduction="10000"/>
          </a:bodyPr>
          <a:lstStyle/>
          <a:p>
            <a:r>
              <a:rPr lang="en-US" dirty="0"/>
              <a:t>Difficulties with flex box alignment and construction, provided reason to do extensive research on how to properly implement flexboxes</a:t>
            </a:r>
          </a:p>
          <a:p>
            <a:r>
              <a:rPr lang="en-US" dirty="0"/>
              <a:t>Gained experience with bootstrap and construction of galleries as well as how to make them aesthetically pleasing and modern</a:t>
            </a:r>
          </a:p>
          <a:p>
            <a:r>
              <a:rPr lang="en-US" dirty="0"/>
              <a:t>Gained experience in Grid elements, alignments, construction and how to properly execute rows and columns to align items such as logos, scripts and iframe elements to be in certain positions on page and to be responsive.</a:t>
            </a:r>
          </a:p>
          <a:p>
            <a:r>
              <a:rPr lang="en-US" dirty="0"/>
              <a:t>Gained extensive experience in responsiveness and how to construct webpages from start to finish and give sites the ability to work on desktop and mobile.</a:t>
            </a:r>
          </a:p>
        </p:txBody>
      </p:sp>
    </p:spTree>
    <p:extLst>
      <p:ext uri="{BB962C8B-B14F-4D97-AF65-F5344CB8AC3E}">
        <p14:creationId xmlns:p14="http://schemas.microsoft.com/office/powerpoint/2010/main" val="3829582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39B7-FB1D-4697-9B62-23D12953CC1F}"/>
              </a:ext>
            </a:extLst>
          </p:cNvPr>
          <p:cNvSpPr>
            <a:spLocks noGrp="1"/>
          </p:cNvSpPr>
          <p:nvPr>
            <p:ph type="title"/>
          </p:nvPr>
        </p:nvSpPr>
        <p:spPr/>
        <p:txBody>
          <a:bodyPr/>
          <a:lstStyle/>
          <a:p>
            <a:r>
              <a:rPr lang="en-US" dirty="0">
                <a:latin typeface="Arial Black" panose="020B0A04020102020204" pitchFamily="34" charset="0"/>
              </a:rPr>
              <a:t>Summary</a:t>
            </a:r>
          </a:p>
        </p:txBody>
      </p:sp>
      <p:sp>
        <p:nvSpPr>
          <p:cNvPr id="3" name="Content Placeholder 2">
            <a:extLst>
              <a:ext uri="{FF2B5EF4-FFF2-40B4-BE49-F238E27FC236}">
                <a16:creationId xmlns:a16="http://schemas.microsoft.com/office/drawing/2014/main" id="{B60CF14E-43E5-4D83-9C17-037A339A4BA4}"/>
              </a:ext>
            </a:extLst>
          </p:cNvPr>
          <p:cNvSpPr>
            <a:spLocks noGrp="1"/>
          </p:cNvSpPr>
          <p:nvPr>
            <p:ph idx="1"/>
          </p:nvPr>
        </p:nvSpPr>
        <p:spPr/>
        <p:txBody>
          <a:bodyPr/>
          <a:lstStyle/>
          <a:p>
            <a:pPr marL="0" indent="0">
              <a:buNone/>
            </a:pPr>
            <a:r>
              <a:rPr lang="en-US" dirty="0"/>
              <a:t>My website is detail-oriented, organized, and design focused while displaying everything I wanted to display in a portfolio. Going forward it will be easier to accomplish webpage composition as I have learned a significant amount working on this website from start to finish. Although originally a daunting task and some of the design elements may be a bit tacky, I firmly believe that this is my style and that every bit of this website is tailored to how I want to present my work on a webpage I created, I do wish I had more scripts and programming associated with this page but that is sure to come in the future.</a:t>
            </a:r>
          </a:p>
        </p:txBody>
      </p:sp>
    </p:spTree>
    <p:extLst>
      <p:ext uri="{BB962C8B-B14F-4D97-AF65-F5344CB8AC3E}">
        <p14:creationId xmlns:p14="http://schemas.microsoft.com/office/powerpoint/2010/main" val="993348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8572-97E0-426E-A6BB-D64E0A68815B}"/>
              </a:ext>
            </a:extLst>
          </p:cNvPr>
          <p:cNvSpPr>
            <a:spLocks noGrp="1"/>
          </p:cNvSpPr>
          <p:nvPr>
            <p:ph type="title"/>
          </p:nvPr>
        </p:nvSpPr>
        <p:spPr>
          <a:xfrm>
            <a:off x="312575" y="58929"/>
            <a:ext cx="8610600" cy="1293028"/>
          </a:xfrm>
        </p:spPr>
        <p:txBody>
          <a:bodyPr>
            <a:normAutofit/>
          </a:bodyPr>
          <a:lstStyle/>
          <a:p>
            <a:r>
              <a:rPr lang="en-US" dirty="0">
                <a:latin typeface="Arial Black" panose="020B0A04020102020204" pitchFamily="34" charset="0"/>
              </a:rPr>
              <a:t>Index.html (home page)</a:t>
            </a:r>
          </a:p>
        </p:txBody>
      </p:sp>
      <p:pic>
        <p:nvPicPr>
          <p:cNvPr id="13" name="Picture 12" descr="A screenshot of a cell phone&#10;&#10;Description automatically generated">
            <a:extLst>
              <a:ext uri="{FF2B5EF4-FFF2-40B4-BE49-F238E27FC236}">
                <a16:creationId xmlns:a16="http://schemas.microsoft.com/office/drawing/2014/main" id="{0915C05B-80F4-47C9-9079-C9EF8D88A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1337"/>
            <a:ext cx="6300887" cy="4535326"/>
          </a:xfrm>
          <a:prstGeom prst="rect">
            <a:avLst/>
          </a:prstGeom>
          <a:ln>
            <a:solidFill>
              <a:schemeClr val="tx1"/>
            </a:solidFill>
          </a:ln>
        </p:spPr>
      </p:pic>
      <p:pic>
        <p:nvPicPr>
          <p:cNvPr id="16" name="Picture 15">
            <a:extLst>
              <a:ext uri="{FF2B5EF4-FFF2-40B4-BE49-F238E27FC236}">
                <a16:creationId xmlns:a16="http://schemas.microsoft.com/office/drawing/2014/main" id="{57634494-CA8D-4600-B53B-31CB52D61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750" y="145279"/>
            <a:ext cx="2537379" cy="5884670"/>
          </a:xfrm>
          <a:prstGeom prst="rect">
            <a:avLst/>
          </a:prstGeom>
        </p:spPr>
      </p:pic>
      <p:sp>
        <p:nvSpPr>
          <p:cNvPr id="17" name="TextBox 16">
            <a:extLst>
              <a:ext uri="{FF2B5EF4-FFF2-40B4-BE49-F238E27FC236}">
                <a16:creationId xmlns:a16="http://schemas.microsoft.com/office/drawing/2014/main" id="{1BF1743F-178F-44F6-B498-1821D56E0B19}"/>
              </a:ext>
            </a:extLst>
          </p:cNvPr>
          <p:cNvSpPr txBox="1"/>
          <p:nvPr/>
        </p:nvSpPr>
        <p:spPr>
          <a:xfrm>
            <a:off x="2213361" y="5947873"/>
            <a:ext cx="2170632" cy="369332"/>
          </a:xfrm>
          <a:prstGeom prst="rect">
            <a:avLst/>
          </a:prstGeom>
          <a:noFill/>
        </p:spPr>
        <p:txBody>
          <a:bodyPr wrap="square" rtlCol="0">
            <a:spAutoFit/>
          </a:bodyPr>
          <a:lstStyle/>
          <a:p>
            <a:r>
              <a:rPr lang="en-US" dirty="0"/>
              <a:t>Desktop</a:t>
            </a:r>
          </a:p>
        </p:txBody>
      </p:sp>
      <p:sp>
        <p:nvSpPr>
          <p:cNvPr id="18" name="TextBox 17">
            <a:extLst>
              <a:ext uri="{FF2B5EF4-FFF2-40B4-BE49-F238E27FC236}">
                <a16:creationId xmlns:a16="http://schemas.microsoft.com/office/drawing/2014/main" id="{8A0D22FB-576C-4541-8B8F-697A53985FD1}"/>
              </a:ext>
            </a:extLst>
          </p:cNvPr>
          <p:cNvSpPr txBox="1"/>
          <p:nvPr/>
        </p:nvSpPr>
        <p:spPr>
          <a:xfrm>
            <a:off x="9978639" y="6166722"/>
            <a:ext cx="1768980" cy="369332"/>
          </a:xfrm>
          <a:prstGeom prst="rect">
            <a:avLst/>
          </a:prstGeom>
          <a:noFill/>
        </p:spPr>
        <p:txBody>
          <a:bodyPr wrap="square" rtlCol="0">
            <a:spAutoFit/>
          </a:bodyPr>
          <a:lstStyle/>
          <a:p>
            <a:r>
              <a:rPr lang="en-US" dirty="0"/>
              <a:t>Mobile</a:t>
            </a:r>
          </a:p>
        </p:txBody>
      </p:sp>
    </p:spTree>
    <p:extLst>
      <p:ext uri="{BB962C8B-B14F-4D97-AF65-F5344CB8AC3E}">
        <p14:creationId xmlns:p14="http://schemas.microsoft.com/office/powerpoint/2010/main" val="271568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53FB-0309-419B-9BD5-C7BEA4528128}"/>
              </a:ext>
            </a:extLst>
          </p:cNvPr>
          <p:cNvSpPr>
            <a:spLocks noGrp="1"/>
          </p:cNvSpPr>
          <p:nvPr>
            <p:ph type="title"/>
          </p:nvPr>
        </p:nvSpPr>
        <p:spPr/>
        <p:txBody>
          <a:bodyPr/>
          <a:lstStyle/>
          <a:p>
            <a:r>
              <a:rPr lang="en-US" dirty="0">
                <a:latin typeface="Arial Black" panose="020B0A04020102020204" pitchFamily="34" charset="0"/>
              </a:rPr>
              <a:t>Home page Purpose</a:t>
            </a:r>
          </a:p>
        </p:txBody>
      </p:sp>
      <p:sp>
        <p:nvSpPr>
          <p:cNvPr id="3" name="Content Placeholder 2">
            <a:extLst>
              <a:ext uri="{FF2B5EF4-FFF2-40B4-BE49-F238E27FC236}">
                <a16:creationId xmlns:a16="http://schemas.microsoft.com/office/drawing/2014/main" id="{427AF392-2920-45D8-854D-41F41DA44E2B}"/>
              </a:ext>
            </a:extLst>
          </p:cNvPr>
          <p:cNvSpPr>
            <a:spLocks noGrp="1"/>
          </p:cNvSpPr>
          <p:nvPr>
            <p:ph idx="1"/>
          </p:nvPr>
        </p:nvSpPr>
        <p:spPr/>
        <p:txBody>
          <a:bodyPr>
            <a:normAutofit lnSpcReduction="10000"/>
          </a:bodyPr>
          <a:lstStyle/>
          <a:p>
            <a:r>
              <a:rPr lang="en-US" dirty="0"/>
              <a:t>To introduce the websites design language (bright, attention-grabbing gradients with a modern, contemporary feel.) which is simple and effective.</a:t>
            </a:r>
          </a:p>
          <a:p>
            <a:r>
              <a:rPr lang="en-US" dirty="0"/>
              <a:t>To display a small sample of work via a flexbox gallery to entice newcomers to venture deeper into my website and view my other works.</a:t>
            </a:r>
          </a:p>
          <a:p>
            <a:r>
              <a:rPr lang="en-US" dirty="0"/>
              <a:t>To provide easy and convenient means of navigation throughout the site.</a:t>
            </a:r>
          </a:p>
          <a:p>
            <a:r>
              <a:rPr lang="en-US" dirty="0"/>
              <a:t>To be responsive and scalable between mobile and desktop while still maintaining good elements of design and following the site’s aesthetic. </a:t>
            </a:r>
          </a:p>
        </p:txBody>
      </p:sp>
    </p:spTree>
    <p:extLst>
      <p:ext uri="{BB962C8B-B14F-4D97-AF65-F5344CB8AC3E}">
        <p14:creationId xmlns:p14="http://schemas.microsoft.com/office/powerpoint/2010/main" val="170719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C3FC66-4DE8-42F0-96A8-0852A1F7BEBC}"/>
              </a:ext>
            </a:extLst>
          </p:cNvPr>
          <p:cNvPicPr>
            <a:picLocks noChangeAspect="1"/>
          </p:cNvPicPr>
          <p:nvPr/>
        </p:nvPicPr>
        <p:blipFill>
          <a:blip r:embed="rId2"/>
          <a:stretch>
            <a:fillRect/>
          </a:stretch>
        </p:blipFill>
        <p:spPr>
          <a:xfrm>
            <a:off x="2931902" y="1151946"/>
            <a:ext cx="6328196" cy="4554107"/>
          </a:xfrm>
          <a:prstGeom prst="rect">
            <a:avLst/>
          </a:prstGeom>
        </p:spPr>
      </p:pic>
      <p:sp>
        <p:nvSpPr>
          <p:cNvPr id="5" name="TextBox 4">
            <a:extLst>
              <a:ext uri="{FF2B5EF4-FFF2-40B4-BE49-F238E27FC236}">
                <a16:creationId xmlns:a16="http://schemas.microsoft.com/office/drawing/2014/main" id="{E3CBB2E8-2087-4CEC-87B5-C70B301D688A}"/>
              </a:ext>
            </a:extLst>
          </p:cNvPr>
          <p:cNvSpPr txBox="1"/>
          <p:nvPr/>
        </p:nvSpPr>
        <p:spPr>
          <a:xfrm>
            <a:off x="3666226" y="232913"/>
            <a:ext cx="5029200" cy="369332"/>
          </a:xfrm>
          <a:prstGeom prst="rect">
            <a:avLst/>
          </a:prstGeom>
          <a:noFill/>
        </p:spPr>
        <p:txBody>
          <a:bodyPr wrap="square" rtlCol="0">
            <a:spAutoFit/>
          </a:bodyPr>
          <a:lstStyle/>
          <a:p>
            <a:pPr algn="ctr"/>
            <a:r>
              <a:rPr lang="en-US" dirty="0">
                <a:latin typeface="Arial Black" panose="020B0A04020102020204" pitchFamily="34" charset="0"/>
              </a:rPr>
              <a:t>DESKTOP</a:t>
            </a:r>
          </a:p>
        </p:txBody>
      </p:sp>
      <p:sp>
        <p:nvSpPr>
          <p:cNvPr id="6" name="Rectangle 5">
            <a:extLst>
              <a:ext uri="{FF2B5EF4-FFF2-40B4-BE49-F238E27FC236}">
                <a16:creationId xmlns:a16="http://schemas.microsoft.com/office/drawing/2014/main" id="{C3AC2BA8-FD72-4BA2-9598-860BF13CAD8C}"/>
              </a:ext>
            </a:extLst>
          </p:cNvPr>
          <p:cNvSpPr/>
          <p:nvPr/>
        </p:nvSpPr>
        <p:spPr>
          <a:xfrm>
            <a:off x="5434642" y="1151946"/>
            <a:ext cx="1406105" cy="21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0E0CF5E-74FF-4F73-89F8-6EE4C0BC58E2}"/>
              </a:ext>
            </a:extLst>
          </p:cNvPr>
          <p:cNvCxnSpPr>
            <a:cxnSpLocks/>
            <a:stCxn id="6" idx="0"/>
          </p:cNvCxnSpPr>
          <p:nvPr/>
        </p:nvCxnSpPr>
        <p:spPr>
          <a:xfrm flipV="1">
            <a:off x="6137695" y="854015"/>
            <a:ext cx="0" cy="2979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399175-90DB-459F-BD90-E21FFED8318E}"/>
              </a:ext>
            </a:extLst>
          </p:cNvPr>
          <p:cNvCxnSpPr/>
          <p:nvPr/>
        </p:nvCxnSpPr>
        <p:spPr>
          <a:xfrm>
            <a:off x="6137695" y="854015"/>
            <a:ext cx="354114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7E3C50-F046-4915-9636-94DC0C28EA07}"/>
              </a:ext>
            </a:extLst>
          </p:cNvPr>
          <p:cNvSpPr txBox="1"/>
          <p:nvPr/>
        </p:nvSpPr>
        <p:spPr>
          <a:xfrm>
            <a:off x="9678838" y="715992"/>
            <a:ext cx="1846050" cy="646331"/>
          </a:xfrm>
          <a:prstGeom prst="rect">
            <a:avLst/>
          </a:prstGeom>
          <a:noFill/>
          <a:ln>
            <a:solidFill>
              <a:srgbClr val="FF0000"/>
            </a:solidFill>
          </a:ln>
        </p:spPr>
        <p:txBody>
          <a:bodyPr wrap="square" rtlCol="0">
            <a:spAutoFit/>
          </a:bodyPr>
          <a:lstStyle/>
          <a:p>
            <a:r>
              <a:rPr lang="en-US" dirty="0"/>
              <a:t>Easy and intuitive navigation menu</a:t>
            </a:r>
          </a:p>
        </p:txBody>
      </p:sp>
      <p:sp>
        <p:nvSpPr>
          <p:cNvPr id="13" name="Rectangle 12">
            <a:extLst>
              <a:ext uri="{FF2B5EF4-FFF2-40B4-BE49-F238E27FC236}">
                <a16:creationId xmlns:a16="http://schemas.microsoft.com/office/drawing/2014/main" id="{95782F55-CFA5-4A7A-B2E0-86551E6EA933}"/>
              </a:ext>
            </a:extLst>
          </p:cNvPr>
          <p:cNvSpPr/>
          <p:nvPr/>
        </p:nvSpPr>
        <p:spPr>
          <a:xfrm>
            <a:off x="2931902" y="1151946"/>
            <a:ext cx="466906" cy="21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EA66026-2F67-480D-8213-AE15D62622A0}"/>
              </a:ext>
            </a:extLst>
          </p:cNvPr>
          <p:cNvCxnSpPr>
            <a:stCxn id="13" idx="0"/>
          </p:cNvCxnSpPr>
          <p:nvPr/>
        </p:nvCxnSpPr>
        <p:spPr>
          <a:xfrm flipH="1" flipV="1">
            <a:off x="3157268" y="923026"/>
            <a:ext cx="8087" cy="2289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4C3FD0-608B-46AB-A61E-E5777E4F7E34}"/>
              </a:ext>
            </a:extLst>
          </p:cNvPr>
          <p:cNvCxnSpPr/>
          <p:nvPr/>
        </p:nvCxnSpPr>
        <p:spPr>
          <a:xfrm flipH="1">
            <a:off x="2061713" y="923026"/>
            <a:ext cx="109555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47D26-2938-48D0-85D9-8DC9E8FF00BC}"/>
              </a:ext>
            </a:extLst>
          </p:cNvPr>
          <p:cNvSpPr/>
          <p:nvPr/>
        </p:nvSpPr>
        <p:spPr>
          <a:xfrm>
            <a:off x="672860" y="602245"/>
            <a:ext cx="1388848" cy="6140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91EF6CD-ED5B-4EC8-BA7B-516CB99BCB80}"/>
              </a:ext>
            </a:extLst>
          </p:cNvPr>
          <p:cNvSpPr txBox="1"/>
          <p:nvPr/>
        </p:nvSpPr>
        <p:spPr>
          <a:xfrm>
            <a:off x="680942" y="602245"/>
            <a:ext cx="1380766" cy="646331"/>
          </a:xfrm>
          <a:prstGeom prst="rect">
            <a:avLst/>
          </a:prstGeom>
          <a:noFill/>
        </p:spPr>
        <p:txBody>
          <a:bodyPr wrap="square" rtlCol="0">
            <a:spAutoFit/>
          </a:bodyPr>
          <a:lstStyle/>
          <a:p>
            <a:r>
              <a:rPr lang="en-US" dirty="0"/>
              <a:t>Consistent &amp; stylish logo</a:t>
            </a:r>
          </a:p>
        </p:txBody>
      </p:sp>
      <p:sp>
        <p:nvSpPr>
          <p:cNvPr id="20" name="Right Brace 19">
            <a:extLst>
              <a:ext uri="{FF2B5EF4-FFF2-40B4-BE49-F238E27FC236}">
                <a16:creationId xmlns:a16="http://schemas.microsoft.com/office/drawing/2014/main" id="{BF72A82C-C649-476E-B3D2-1E0FEE37C939}"/>
              </a:ext>
            </a:extLst>
          </p:cNvPr>
          <p:cNvSpPr/>
          <p:nvPr/>
        </p:nvSpPr>
        <p:spPr>
          <a:xfrm flipH="1">
            <a:off x="2807680" y="1367607"/>
            <a:ext cx="124222" cy="58659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1E75BC79-CF88-48DB-9B8B-114A3A8B384C}"/>
              </a:ext>
            </a:extLst>
          </p:cNvPr>
          <p:cNvSpPr/>
          <p:nvPr/>
        </p:nvSpPr>
        <p:spPr>
          <a:xfrm>
            <a:off x="2807680" y="4882551"/>
            <a:ext cx="124222" cy="82350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F1A3D4B-8D15-491D-9CB2-AC7AF3DEF37A}"/>
              </a:ext>
            </a:extLst>
          </p:cNvPr>
          <p:cNvCxnSpPr>
            <a:stCxn id="20" idx="1"/>
          </p:cNvCxnSpPr>
          <p:nvPr/>
        </p:nvCxnSpPr>
        <p:spPr>
          <a:xfrm flipH="1">
            <a:off x="2464996" y="1660904"/>
            <a:ext cx="3426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B0C8BAF-CAD6-4D6C-B337-4A15C7606C8F}"/>
              </a:ext>
            </a:extLst>
          </p:cNvPr>
          <p:cNvCxnSpPr>
            <a:stCxn id="21" idx="1"/>
          </p:cNvCxnSpPr>
          <p:nvPr/>
        </p:nvCxnSpPr>
        <p:spPr>
          <a:xfrm rot="10800000">
            <a:off x="2464996" y="3071004"/>
            <a:ext cx="342684" cy="2223298"/>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19149C5-D945-4FF8-9CE2-C60B1F9C57E8}"/>
              </a:ext>
            </a:extLst>
          </p:cNvPr>
          <p:cNvCxnSpPr/>
          <p:nvPr/>
        </p:nvCxnSpPr>
        <p:spPr>
          <a:xfrm>
            <a:off x="2464995" y="1660904"/>
            <a:ext cx="0" cy="1410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CEB42A-4D34-4D1E-BED0-81A0CD8EDECD}"/>
              </a:ext>
            </a:extLst>
          </p:cNvPr>
          <p:cNvCxnSpPr/>
          <p:nvPr/>
        </p:nvCxnSpPr>
        <p:spPr>
          <a:xfrm flipH="1">
            <a:off x="2061708" y="3071004"/>
            <a:ext cx="40328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9AEBDC2-7BA0-4939-B184-066DC07D3F5C}"/>
              </a:ext>
            </a:extLst>
          </p:cNvPr>
          <p:cNvSpPr txBox="1"/>
          <p:nvPr/>
        </p:nvSpPr>
        <p:spPr>
          <a:xfrm>
            <a:off x="680942" y="2659253"/>
            <a:ext cx="1380728" cy="2308324"/>
          </a:xfrm>
          <a:prstGeom prst="rect">
            <a:avLst/>
          </a:prstGeom>
          <a:noFill/>
          <a:ln>
            <a:solidFill>
              <a:srgbClr val="FF0000"/>
            </a:solidFill>
          </a:ln>
        </p:spPr>
        <p:txBody>
          <a:bodyPr wrap="square" rtlCol="0">
            <a:spAutoFit/>
          </a:bodyPr>
          <a:lstStyle/>
          <a:p>
            <a:r>
              <a:rPr lang="en-US" dirty="0"/>
              <a:t>Vivid gradient banners w/ greeting on main banner typical of modern websites</a:t>
            </a:r>
          </a:p>
        </p:txBody>
      </p:sp>
      <p:sp>
        <p:nvSpPr>
          <p:cNvPr id="32" name="Rectangle 31">
            <a:extLst>
              <a:ext uri="{FF2B5EF4-FFF2-40B4-BE49-F238E27FC236}">
                <a16:creationId xmlns:a16="http://schemas.microsoft.com/office/drawing/2014/main" id="{12D05DCC-F0F5-4AD4-8006-020546BC1BF7}"/>
              </a:ext>
            </a:extLst>
          </p:cNvPr>
          <p:cNvSpPr/>
          <p:nvPr/>
        </p:nvSpPr>
        <p:spPr>
          <a:xfrm>
            <a:off x="5572664" y="5037826"/>
            <a:ext cx="974785" cy="483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63D84BB6-6EED-4306-87AD-2480DF9A5183}"/>
              </a:ext>
            </a:extLst>
          </p:cNvPr>
          <p:cNvCxnSpPr/>
          <p:nvPr/>
        </p:nvCxnSpPr>
        <p:spPr>
          <a:xfrm>
            <a:off x="6096000" y="5520906"/>
            <a:ext cx="0" cy="5497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D855780-2C5F-4448-8E08-1C5CFBA6FEDF}"/>
              </a:ext>
            </a:extLst>
          </p:cNvPr>
          <p:cNvCxnSpPr/>
          <p:nvPr/>
        </p:nvCxnSpPr>
        <p:spPr>
          <a:xfrm>
            <a:off x="6096000" y="6070607"/>
            <a:ext cx="3306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E321791-BCF8-4525-8D8C-32F61697EF16}"/>
              </a:ext>
            </a:extLst>
          </p:cNvPr>
          <p:cNvSpPr/>
          <p:nvPr/>
        </p:nvSpPr>
        <p:spPr>
          <a:xfrm>
            <a:off x="5115464" y="4442604"/>
            <a:ext cx="1992702" cy="3019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onnector: Elbow 38">
            <a:extLst>
              <a:ext uri="{FF2B5EF4-FFF2-40B4-BE49-F238E27FC236}">
                <a16:creationId xmlns:a16="http://schemas.microsoft.com/office/drawing/2014/main" id="{B5BFC007-ECC0-4EC5-9FA9-479C897EE357}"/>
              </a:ext>
            </a:extLst>
          </p:cNvPr>
          <p:cNvCxnSpPr>
            <a:stCxn id="37" idx="1"/>
          </p:cNvCxnSpPr>
          <p:nvPr/>
        </p:nvCxnSpPr>
        <p:spPr>
          <a:xfrm rot="10800000" flipV="1">
            <a:off x="4218318" y="4593565"/>
            <a:ext cx="897147" cy="1774971"/>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589D083-0322-49B5-9478-750BA45A0D91}"/>
              </a:ext>
            </a:extLst>
          </p:cNvPr>
          <p:cNvCxnSpPr/>
          <p:nvPr/>
        </p:nvCxnSpPr>
        <p:spPr>
          <a:xfrm flipH="1">
            <a:off x="3210967" y="6368536"/>
            <a:ext cx="10073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ABB0D5-B2E4-4357-91EF-D96B78989889}"/>
              </a:ext>
            </a:extLst>
          </p:cNvPr>
          <p:cNvSpPr/>
          <p:nvPr/>
        </p:nvSpPr>
        <p:spPr>
          <a:xfrm>
            <a:off x="3086744" y="2706450"/>
            <a:ext cx="5979618" cy="1701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6AF49EDA-4FFC-4880-9424-B4D8B04DAC7E}"/>
              </a:ext>
            </a:extLst>
          </p:cNvPr>
          <p:cNvCxnSpPr>
            <a:cxnSpLocks/>
            <a:stCxn id="43" idx="3"/>
          </p:cNvCxnSpPr>
          <p:nvPr/>
        </p:nvCxnSpPr>
        <p:spPr>
          <a:xfrm>
            <a:off x="9066362" y="3557434"/>
            <a:ext cx="5434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9392BD-DE90-40FF-AC64-8C940F6A3A71}"/>
              </a:ext>
            </a:extLst>
          </p:cNvPr>
          <p:cNvSpPr txBox="1"/>
          <p:nvPr/>
        </p:nvSpPr>
        <p:spPr>
          <a:xfrm>
            <a:off x="6426678" y="5874589"/>
            <a:ext cx="2725947" cy="923330"/>
          </a:xfrm>
          <a:prstGeom prst="rect">
            <a:avLst/>
          </a:prstGeom>
          <a:noFill/>
          <a:ln>
            <a:solidFill>
              <a:srgbClr val="FF0000"/>
            </a:solidFill>
          </a:ln>
        </p:spPr>
        <p:txBody>
          <a:bodyPr wrap="square" rtlCol="0">
            <a:spAutoFit/>
          </a:bodyPr>
          <a:lstStyle/>
          <a:p>
            <a:r>
              <a:rPr lang="en-US" dirty="0"/>
              <a:t>Non-intrusive yet effective footer providing copyright info </a:t>
            </a:r>
          </a:p>
        </p:txBody>
      </p:sp>
      <p:sp>
        <p:nvSpPr>
          <p:cNvPr id="48" name="TextBox 47">
            <a:extLst>
              <a:ext uri="{FF2B5EF4-FFF2-40B4-BE49-F238E27FC236}">
                <a16:creationId xmlns:a16="http://schemas.microsoft.com/office/drawing/2014/main" id="{F9EAA2F0-9629-4C6C-8472-2F25C7DB1B6A}"/>
              </a:ext>
            </a:extLst>
          </p:cNvPr>
          <p:cNvSpPr txBox="1"/>
          <p:nvPr/>
        </p:nvSpPr>
        <p:spPr>
          <a:xfrm>
            <a:off x="680942" y="5874590"/>
            <a:ext cx="2556840" cy="923330"/>
          </a:xfrm>
          <a:prstGeom prst="rect">
            <a:avLst/>
          </a:prstGeom>
          <a:noFill/>
          <a:ln>
            <a:solidFill>
              <a:srgbClr val="FF0000"/>
            </a:solidFill>
          </a:ln>
        </p:spPr>
        <p:txBody>
          <a:bodyPr wrap="square" rtlCol="0">
            <a:spAutoFit/>
          </a:bodyPr>
          <a:lstStyle/>
          <a:p>
            <a:r>
              <a:rPr lang="en-US" dirty="0"/>
              <a:t>Styled hyperlinks to promote travel to other pages within site</a:t>
            </a:r>
          </a:p>
        </p:txBody>
      </p:sp>
      <p:sp>
        <p:nvSpPr>
          <p:cNvPr id="49" name="TextBox 48">
            <a:extLst>
              <a:ext uri="{FF2B5EF4-FFF2-40B4-BE49-F238E27FC236}">
                <a16:creationId xmlns:a16="http://schemas.microsoft.com/office/drawing/2014/main" id="{9E3464FB-2BDF-4670-B3FE-60E470BB9E82}"/>
              </a:ext>
            </a:extLst>
          </p:cNvPr>
          <p:cNvSpPr txBox="1"/>
          <p:nvPr/>
        </p:nvSpPr>
        <p:spPr>
          <a:xfrm>
            <a:off x="9609826" y="2967487"/>
            <a:ext cx="2424023" cy="1477328"/>
          </a:xfrm>
          <a:prstGeom prst="rect">
            <a:avLst/>
          </a:prstGeom>
          <a:noFill/>
          <a:ln>
            <a:solidFill>
              <a:srgbClr val="FF0000"/>
            </a:solidFill>
          </a:ln>
        </p:spPr>
        <p:txBody>
          <a:bodyPr wrap="square" rtlCol="0">
            <a:spAutoFit/>
          </a:bodyPr>
          <a:lstStyle/>
          <a:p>
            <a:r>
              <a:rPr lang="en-US" dirty="0"/>
              <a:t>Example of work that is to be shown on site providing promotion to the “DESIGN” and “ART” pages</a:t>
            </a:r>
          </a:p>
        </p:txBody>
      </p:sp>
    </p:spTree>
    <p:extLst>
      <p:ext uri="{BB962C8B-B14F-4D97-AF65-F5344CB8AC3E}">
        <p14:creationId xmlns:p14="http://schemas.microsoft.com/office/powerpoint/2010/main" val="183059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162B-E830-4523-AC36-5E553BC81AF5}"/>
              </a:ext>
            </a:extLst>
          </p:cNvPr>
          <p:cNvSpPr>
            <a:spLocks noGrp="1"/>
          </p:cNvSpPr>
          <p:nvPr>
            <p:ph type="title"/>
          </p:nvPr>
        </p:nvSpPr>
        <p:spPr>
          <a:xfrm>
            <a:off x="-2" y="-337796"/>
            <a:ext cx="12191999" cy="1311126"/>
          </a:xfrm>
        </p:spPr>
        <p:txBody>
          <a:bodyPr>
            <a:normAutofit/>
          </a:bodyPr>
          <a:lstStyle/>
          <a:p>
            <a:pPr algn="ctr"/>
            <a:r>
              <a:rPr lang="en-US" sz="2400" dirty="0">
                <a:latin typeface="Arial Black" panose="020B0A04020102020204" pitchFamily="34" charset="0"/>
              </a:rPr>
              <a:t>MOBILE</a:t>
            </a:r>
          </a:p>
        </p:txBody>
      </p:sp>
      <p:pic>
        <p:nvPicPr>
          <p:cNvPr id="4" name="Picture 3">
            <a:extLst>
              <a:ext uri="{FF2B5EF4-FFF2-40B4-BE49-F238E27FC236}">
                <a16:creationId xmlns:a16="http://schemas.microsoft.com/office/drawing/2014/main" id="{D0A58808-0B52-4540-8481-BBB14093D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309" y="655563"/>
            <a:ext cx="2537379" cy="5884670"/>
          </a:xfrm>
          <a:prstGeom prst="rect">
            <a:avLst/>
          </a:prstGeom>
        </p:spPr>
      </p:pic>
      <p:sp>
        <p:nvSpPr>
          <p:cNvPr id="5" name="Rectangle 4">
            <a:extLst>
              <a:ext uri="{FF2B5EF4-FFF2-40B4-BE49-F238E27FC236}">
                <a16:creationId xmlns:a16="http://schemas.microsoft.com/office/drawing/2014/main" id="{CADEF9C0-EF3E-464B-8737-7B417E8FF8CC}"/>
              </a:ext>
            </a:extLst>
          </p:cNvPr>
          <p:cNvSpPr/>
          <p:nvPr/>
        </p:nvSpPr>
        <p:spPr>
          <a:xfrm>
            <a:off x="5676181" y="1302589"/>
            <a:ext cx="871268" cy="284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D63DD2-5B8E-4EB3-AAB0-13A1F458AC3A}"/>
              </a:ext>
            </a:extLst>
          </p:cNvPr>
          <p:cNvSpPr/>
          <p:nvPr/>
        </p:nvSpPr>
        <p:spPr>
          <a:xfrm>
            <a:off x="4749672" y="1302588"/>
            <a:ext cx="339914" cy="284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0D1967-3495-4389-BCED-F969E44D52CF}"/>
              </a:ext>
            </a:extLst>
          </p:cNvPr>
          <p:cNvSpPr/>
          <p:nvPr/>
        </p:nvSpPr>
        <p:spPr>
          <a:xfrm>
            <a:off x="4827309" y="2889849"/>
            <a:ext cx="2537379" cy="2493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0F0BD1-896B-42ED-8319-ADEF5429D22B}"/>
              </a:ext>
            </a:extLst>
          </p:cNvPr>
          <p:cNvSpPr/>
          <p:nvPr/>
        </p:nvSpPr>
        <p:spPr>
          <a:xfrm>
            <a:off x="4925683" y="5477774"/>
            <a:ext cx="2337759" cy="4485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E89F873-49A1-4B7C-9F5C-7926B1E889DE}"/>
              </a:ext>
            </a:extLst>
          </p:cNvPr>
          <p:cNvSpPr txBox="1"/>
          <p:nvPr/>
        </p:nvSpPr>
        <p:spPr>
          <a:xfrm>
            <a:off x="2474570" y="983258"/>
            <a:ext cx="1688507" cy="923330"/>
          </a:xfrm>
          <a:prstGeom prst="rect">
            <a:avLst/>
          </a:prstGeom>
          <a:noFill/>
          <a:ln>
            <a:solidFill>
              <a:srgbClr val="FF0000"/>
            </a:solidFill>
          </a:ln>
        </p:spPr>
        <p:txBody>
          <a:bodyPr wrap="square" rtlCol="0">
            <a:spAutoFit/>
          </a:bodyPr>
          <a:lstStyle/>
          <a:p>
            <a:r>
              <a:rPr lang="en-US" dirty="0"/>
              <a:t>Hamburger Menu for responsiveness</a:t>
            </a:r>
          </a:p>
        </p:txBody>
      </p:sp>
      <p:cxnSp>
        <p:nvCxnSpPr>
          <p:cNvPr id="13" name="Straight Connector 12">
            <a:extLst>
              <a:ext uri="{FF2B5EF4-FFF2-40B4-BE49-F238E27FC236}">
                <a16:creationId xmlns:a16="http://schemas.microsoft.com/office/drawing/2014/main" id="{CFEDDD0C-7A67-4906-A496-FC7D61D0C834}"/>
              </a:ext>
            </a:extLst>
          </p:cNvPr>
          <p:cNvCxnSpPr>
            <a:cxnSpLocks/>
            <a:stCxn id="11" idx="3"/>
            <a:endCxn id="6" idx="1"/>
          </p:cNvCxnSpPr>
          <p:nvPr/>
        </p:nvCxnSpPr>
        <p:spPr>
          <a:xfrm>
            <a:off x="4163077" y="1444923"/>
            <a:ext cx="586595"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83DA1-C7AF-40A1-A53F-4DA5DBCA78E3}"/>
              </a:ext>
            </a:extLst>
          </p:cNvPr>
          <p:cNvCxnSpPr>
            <a:cxnSpLocks/>
            <a:stCxn id="8" idx="3"/>
          </p:cNvCxnSpPr>
          <p:nvPr/>
        </p:nvCxnSpPr>
        <p:spPr>
          <a:xfrm flipV="1">
            <a:off x="7263442" y="5689825"/>
            <a:ext cx="534837" cy="122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F7C9FD-101F-44F4-991D-A0FA94F5FEA3}"/>
              </a:ext>
            </a:extLst>
          </p:cNvPr>
          <p:cNvCxnSpPr>
            <a:stCxn id="7" idx="3"/>
          </p:cNvCxnSpPr>
          <p:nvPr/>
        </p:nvCxnSpPr>
        <p:spPr>
          <a:xfrm>
            <a:off x="7364688" y="4136366"/>
            <a:ext cx="4335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689913-967C-49E8-8864-53F08BAC1623}"/>
              </a:ext>
            </a:extLst>
          </p:cNvPr>
          <p:cNvCxnSpPr/>
          <p:nvPr/>
        </p:nvCxnSpPr>
        <p:spPr>
          <a:xfrm>
            <a:off x="7798279" y="4136366"/>
            <a:ext cx="0" cy="15656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8A9E44B7-B17B-4253-B07C-BED8AA4C8CC3}"/>
              </a:ext>
            </a:extLst>
          </p:cNvPr>
          <p:cNvSpPr/>
          <p:nvPr/>
        </p:nvSpPr>
        <p:spPr>
          <a:xfrm>
            <a:off x="4010070" y="1587259"/>
            <a:ext cx="739602" cy="495297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32D28EF-682F-4566-98C1-71CB69E36EA5}"/>
              </a:ext>
            </a:extLst>
          </p:cNvPr>
          <p:cNvSpPr txBox="1"/>
          <p:nvPr/>
        </p:nvSpPr>
        <p:spPr>
          <a:xfrm>
            <a:off x="1699404" y="3226279"/>
            <a:ext cx="2310665" cy="1477328"/>
          </a:xfrm>
          <a:prstGeom prst="rect">
            <a:avLst/>
          </a:prstGeom>
          <a:noFill/>
          <a:ln>
            <a:solidFill>
              <a:srgbClr val="FF0000"/>
            </a:solidFill>
          </a:ln>
        </p:spPr>
        <p:txBody>
          <a:bodyPr wrap="square" rtlCol="0">
            <a:spAutoFit/>
          </a:bodyPr>
          <a:lstStyle/>
          <a:p>
            <a:r>
              <a:rPr lang="en-US" dirty="0"/>
              <a:t>Full page scale down made with @media tags to providing mobile usability and ease of access</a:t>
            </a:r>
          </a:p>
        </p:txBody>
      </p:sp>
      <p:cxnSp>
        <p:nvCxnSpPr>
          <p:cNvPr id="25" name="Straight Connector 24">
            <a:extLst>
              <a:ext uri="{FF2B5EF4-FFF2-40B4-BE49-F238E27FC236}">
                <a16:creationId xmlns:a16="http://schemas.microsoft.com/office/drawing/2014/main" id="{96D66E92-5DF7-4C9C-85F9-808136818852}"/>
              </a:ext>
            </a:extLst>
          </p:cNvPr>
          <p:cNvCxnSpPr/>
          <p:nvPr/>
        </p:nvCxnSpPr>
        <p:spPr>
          <a:xfrm>
            <a:off x="7798279" y="4951413"/>
            <a:ext cx="68148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BFCD10-29CA-4204-810D-260A9D3D943D}"/>
              </a:ext>
            </a:extLst>
          </p:cNvPr>
          <p:cNvSpPr txBox="1"/>
          <p:nvPr/>
        </p:nvSpPr>
        <p:spPr>
          <a:xfrm>
            <a:off x="8497019" y="4136366"/>
            <a:ext cx="2242864" cy="2031325"/>
          </a:xfrm>
          <a:prstGeom prst="rect">
            <a:avLst/>
          </a:prstGeom>
          <a:noFill/>
          <a:ln>
            <a:solidFill>
              <a:srgbClr val="FF0000"/>
            </a:solidFill>
          </a:ln>
        </p:spPr>
        <p:txBody>
          <a:bodyPr wrap="square" rtlCol="0">
            <a:spAutoFit/>
          </a:bodyPr>
          <a:lstStyle/>
          <a:p>
            <a:r>
              <a:rPr lang="en-US" dirty="0"/>
              <a:t>Flexbox “sample” gallery and “design” and “art” page links to advertise to mobile users what the website is about, to be a portfolio</a:t>
            </a:r>
          </a:p>
        </p:txBody>
      </p:sp>
    </p:spTree>
    <p:extLst>
      <p:ext uri="{BB962C8B-B14F-4D97-AF65-F5344CB8AC3E}">
        <p14:creationId xmlns:p14="http://schemas.microsoft.com/office/powerpoint/2010/main" val="130792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E50E-421A-4DA2-898F-8FD16E693E96}"/>
              </a:ext>
            </a:extLst>
          </p:cNvPr>
          <p:cNvSpPr>
            <a:spLocks noGrp="1"/>
          </p:cNvSpPr>
          <p:nvPr>
            <p:ph type="title"/>
          </p:nvPr>
        </p:nvSpPr>
        <p:spPr/>
        <p:txBody>
          <a:bodyPr/>
          <a:lstStyle/>
          <a:p>
            <a:r>
              <a:rPr lang="en-US" dirty="0">
                <a:latin typeface="Arial Black" panose="020B0A04020102020204" pitchFamily="34" charset="0"/>
              </a:rPr>
              <a:t>Design Page Purpose</a:t>
            </a:r>
          </a:p>
        </p:txBody>
      </p:sp>
      <p:sp>
        <p:nvSpPr>
          <p:cNvPr id="3" name="Content Placeholder 2">
            <a:extLst>
              <a:ext uri="{FF2B5EF4-FFF2-40B4-BE49-F238E27FC236}">
                <a16:creationId xmlns:a16="http://schemas.microsoft.com/office/drawing/2014/main" id="{A7504BBF-1303-4DC8-AF7A-16DB30384501}"/>
              </a:ext>
            </a:extLst>
          </p:cNvPr>
          <p:cNvSpPr>
            <a:spLocks noGrp="1"/>
          </p:cNvSpPr>
          <p:nvPr>
            <p:ph idx="1"/>
          </p:nvPr>
        </p:nvSpPr>
        <p:spPr/>
        <p:txBody>
          <a:bodyPr/>
          <a:lstStyle/>
          <a:p>
            <a:r>
              <a:rPr lang="en-US" dirty="0"/>
              <a:t>Convey the idea that my work is more than just art</a:t>
            </a:r>
          </a:p>
          <a:p>
            <a:r>
              <a:rPr lang="en-US" dirty="0"/>
              <a:t>Provide an interactive gallery for users to sort through design specifics works</a:t>
            </a:r>
          </a:p>
          <a:p>
            <a:r>
              <a:rPr lang="en-US" dirty="0"/>
              <a:t>Display my abilities in coding and programming by displaying my program “Cursor Cruiser” underneath gallery</a:t>
            </a:r>
          </a:p>
          <a:p>
            <a:r>
              <a:rPr lang="en-US" dirty="0"/>
              <a:t>Advertise and Link to other pages within website, namely “ART” to show visitors other less design and professional oriented work to display ability.</a:t>
            </a:r>
          </a:p>
        </p:txBody>
      </p:sp>
    </p:spTree>
    <p:extLst>
      <p:ext uri="{BB962C8B-B14F-4D97-AF65-F5344CB8AC3E}">
        <p14:creationId xmlns:p14="http://schemas.microsoft.com/office/powerpoint/2010/main" val="214490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4229-72B6-48B4-9BC6-6CECAD748060}"/>
              </a:ext>
            </a:extLst>
          </p:cNvPr>
          <p:cNvSpPr>
            <a:spLocks noGrp="1"/>
          </p:cNvSpPr>
          <p:nvPr>
            <p:ph type="title"/>
          </p:nvPr>
        </p:nvSpPr>
        <p:spPr>
          <a:xfrm>
            <a:off x="4981801" y="-435825"/>
            <a:ext cx="8610600" cy="1293028"/>
          </a:xfrm>
        </p:spPr>
        <p:txBody>
          <a:bodyPr>
            <a:normAutofit/>
          </a:bodyPr>
          <a:lstStyle/>
          <a:p>
            <a:r>
              <a:rPr lang="en-US" sz="2000" dirty="0">
                <a:latin typeface="Arial Black" panose="020B0A04020102020204" pitchFamily="34" charset="0"/>
                <a:cs typeface="Aharoni" panose="020B0604020202020204" pitchFamily="2" charset="-79"/>
              </a:rPr>
              <a:t>Design Page</a:t>
            </a:r>
          </a:p>
        </p:txBody>
      </p:sp>
      <p:pic>
        <p:nvPicPr>
          <p:cNvPr id="5" name="Picture 4">
            <a:extLst>
              <a:ext uri="{FF2B5EF4-FFF2-40B4-BE49-F238E27FC236}">
                <a16:creationId xmlns:a16="http://schemas.microsoft.com/office/drawing/2014/main" id="{A6456039-6E05-4C44-B323-9B3ADC3EE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2517" y="585723"/>
            <a:ext cx="1377939" cy="6217064"/>
          </a:xfrm>
          <a:prstGeom prst="rect">
            <a:avLst/>
          </a:prstGeom>
        </p:spPr>
      </p:pic>
      <p:sp>
        <p:nvSpPr>
          <p:cNvPr id="6" name="TextBox 5">
            <a:extLst>
              <a:ext uri="{FF2B5EF4-FFF2-40B4-BE49-F238E27FC236}">
                <a16:creationId xmlns:a16="http://schemas.microsoft.com/office/drawing/2014/main" id="{3883EF0D-5494-44E8-9BFA-B34C17B92EFE}"/>
              </a:ext>
            </a:extLst>
          </p:cNvPr>
          <p:cNvSpPr txBox="1"/>
          <p:nvPr/>
        </p:nvSpPr>
        <p:spPr>
          <a:xfrm>
            <a:off x="1881282" y="26023"/>
            <a:ext cx="2170632" cy="369332"/>
          </a:xfrm>
          <a:prstGeom prst="rect">
            <a:avLst/>
          </a:prstGeom>
          <a:noFill/>
        </p:spPr>
        <p:txBody>
          <a:bodyPr wrap="square" rtlCol="0">
            <a:spAutoFit/>
          </a:bodyPr>
          <a:lstStyle/>
          <a:p>
            <a:r>
              <a:rPr lang="en-US" dirty="0"/>
              <a:t>Desktop</a:t>
            </a:r>
          </a:p>
        </p:txBody>
      </p:sp>
      <p:sp>
        <p:nvSpPr>
          <p:cNvPr id="7" name="TextBox 6">
            <a:extLst>
              <a:ext uri="{FF2B5EF4-FFF2-40B4-BE49-F238E27FC236}">
                <a16:creationId xmlns:a16="http://schemas.microsoft.com/office/drawing/2014/main" id="{BAD0F342-F955-46BE-B6E0-F353EB804401}"/>
              </a:ext>
            </a:extLst>
          </p:cNvPr>
          <p:cNvSpPr txBox="1"/>
          <p:nvPr/>
        </p:nvSpPr>
        <p:spPr>
          <a:xfrm>
            <a:off x="9271790" y="80813"/>
            <a:ext cx="1768980" cy="369332"/>
          </a:xfrm>
          <a:prstGeom prst="rect">
            <a:avLst/>
          </a:prstGeom>
          <a:noFill/>
        </p:spPr>
        <p:txBody>
          <a:bodyPr wrap="square" rtlCol="0">
            <a:spAutoFit/>
          </a:bodyPr>
          <a:lstStyle/>
          <a:p>
            <a:r>
              <a:rPr lang="en-US" dirty="0"/>
              <a:t>Mobile</a:t>
            </a:r>
          </a:p>
        </p:txBody>
      </p:sp>
      <p:pic>
        <p:nvPicPr>
          <p:cNvPr id="10" name="Content Placeholder 4">
            <a:extLst>
              <a:ext uri="{FF2B5EF4-FFF2-40B4-BE49-F238E27FC236}">
                <a16:creationId xmlns:a16="http://schemas.microsoft.com/office/drawing/2014/main" id="{789E3A67-959C-4065-BB1B-802448D22A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198"/>
          <a:stretch/>
        </p:blipFill>
        <p:spPr>
          <a:xfrm>
            <a:off x="1491588" y="450145"/>
            <a:ext cx="4289989" cy="5631482"/>
          </a:xfrm>
          <a:ln>
            <a:solidFill>
              <a:schemeClr val="tx1"/>
            </a:solidFill>
          </a:ln>
        </p:spPr>
      </p:pic>
      <p:sp>
        <p:nvSpPr>
          <p:cNvPr id="11" name="Rectangle 10">
            <a:extLst>
              <a:ext uri="{FF2B5EF4-FFF2-40B4-BE49-F238E27FC236}">
                <a16:creationId xmlns:a16="http://schemas.microsoft.com/office/drawing/2014/main" id="{B70D9427-82B1-4B15-8753-38E7C04C6F50}"/>
              </a:ext>
            </a:extLst>
          </p:cNvPr>
          <p:cNvSpPr/>
          <p:nvPr/>
        </p:nvSpPr>
        <p:spPr>
          <a:xfrm>
            <a:off x="1733021" y="5382884"/>
            <a:ext cx="3795622" cy="267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E0A9F7B-F334-4871-882D-0703604C162B}"/>
              </a:ext>
            </a:extLst>
          </p:cNvPr>
          <p:cNvCxnSpPr>
            <a:cxnSpLocks/>
            <a:stCxn id="11" idx="1"/>
            <a:endCxn id="13" idx="3"/>
          </p:cNvCxnSpPr>
          <p:nvPr/>
        </p:nvCxnSpPr>
        <p:spPr>
          <a:xfrm flipH="1">
            <a:off x="1208638" y="5516594"/>
            <a:ext cx="524383" cy="2918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31E9D6-00EF-4C8C-9150-87D45F090A65}"/>
              </a:ext>
            </a:extLst>
          </p:cNvPr>
          <p:cNvSpPr txBox="1"/>
          <p:nvPr/>
        </p:nvSpPr>
        <p:spPr>
          <a:xfrm>
            <a:off x="0" y="5115945"/>
            <a:ext cx="1208638" cy="1384995"/>
          </a:xfrm>
          <a:prstGeom prst="rect">
            <a:avLst/>
          </a:prstGeom>
          <a:noFill/>
          <a:ln>
            <a:solidFill>
              <a:srgbClr val="FF0000"/>
            </a:solidFill>
          </a:ln>
        </p:spPr>
        <p:txBody>
          <a:bodyPr wrap="square" rtlCol="0">
            <a:spAutoFit/>
          </a:bodyPr>
          <a:lstStyle/>
          <a:p>
            <a:r>
              <a:rPr lang="en-US" sz="1200" dirty="0"/>
              <a:t>Stylish hyperlink and text gradient to stay consistent with aesthetic and to advertise art page</a:t>
            </a:r>
          </a:p>
        </p:txBody>
      </p:sp>
      <p:sp>
        <p:nvSpPr>
          <p:cNvPr id="14" name="Left Brace 13">
            <a:extLst>
              <a:ext uri="{FF2B5EF4-FFF2-40B4-BE49-F238E27FC236}">
                <a16:creationId xmlns:a16="http://schemas.microsoft.com/office/drawing/2014/main" id="{C2639A70-D78E-4AB8-BFDF-D6D7155E5C0D}"/>
              </a:ext>
            </a:extLst>
          </p:cNvPr>
          <p:cNvSpPr/>
          <p:nvPr/>
        </p:nvSpPr>
        <p:spPr>
          <a:xfrm>
            <a:off x="1232689" y="1423359"/>
            <a:ext cx="189781" cy="272163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559B0C3-500B-43FD-8455-CFC5C1A67283}"/>
              </a:ext>
            </a:extLst>
          </p:cNvPr>
          <p:cNvSpPr txBox="1"/>
          <p:nvPr/>
        </p:nvSpPr>
        <p:spPr>
          <a:xfrm>
            <a:off x="1021" y="1881566"/>
            <a:ext cx="1208637" cy="1938992"/>
          </a:xfrm>
          <a:prstGeom prst="rect">
            <a:avLst/>
          </a:prstGeom>
          <a:noFill/>
          <a:ln>
            <a:solidFill>
              <a:srgbClr val="FF0000"/>
            </a:solidFill>
          </a:ln>
        </p:spPr>
        <p:txBody>
          <a:bodyPr wrap="square" rtlCol="0">
            <a:spAutoFit/>
          </a:bodyPr>
          <a:lstStyle/>
          <a:p>
            <a:r>
              <a:rPr lang="en-US" sz="1200" dirty="0"/>
              <a:t>Bootstrap Design gallery with thumbnails, links to full size images, and modern style hover with slight image zoom</a:t>
            </a:r>
          </a:p>
        </p:txBody>
      </p:sp>
      <p:cxnSp>
        <p:nvCxnSpPr>
          <p:cNvPr id="16" name="Straight Connector 15">
            <a:extLst>
              <a:ext uri="{FF2B5EF4-FFF2-40B4-BE49-F238E27FC236}">
                <a16:creationId xmlns:a16="http://schemas.microsoft.com/office/drawing/2014/main" id="{A69737C7-8265-4909-8563-E10C0525B1D1}"/>
              </a:ext>
            </a:extLst>
          </p:cNvPr>
          <p:cNvCxnSpPr>
            <a:cxnSpLocks/>
            <a:stCxn id="15" idx="3"/>
            <a:endCxn id="14" idx="1"/>
          </p:cNvCxnSpPr>
          <p:nvPr/>
        </p:nvCxnSpPr>
        <p:spPr>
          <a:xfrm flipV="1">
            <a:off x="1209658" y="2784176"/>
            <a:ext cx="23031" cy="668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EC3E97A-8BC5-4CBD-A66E-3122D857E9D1}"/>
              </a:ext>
            </a:extLst>
          </p:cNvPr>
          <p:cNvSpPr/>
          <p:nvPr/>
        </p:nvSpPr>
        <p:spPr>
          <a:xfrm>
            <a:off x="3173632" y="698740"/>
            <a:ext cx="966159" cy="267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DD7322E-BBEB-49F8-966F-4EEC4B2B0B32}"/>
              </a:ext>
            </a:extLst>
          </p:cNvPr>
          <p:cNvSpPr txBox="1"/>
          <p:nvPr/>
        </p:nvSpPr>
        <p:spPr>
          <a:xfrm>
            <a:off x="110294" y="450145"/>
            <a:ext cx="1136700" cy="646331"/>
          </a:xfrm>
          <a:prstGeom prst="rect">
            <a:avLst/>
          </a:prstGeom>
          <a:noFill/>
          <a:ln>
            <a:solidFill>
              <a:srgbClr val="FF0000"/>
            </a:solidFill>
          </a:ln>
        </p:spPr>
        <p:txBody>
          <a:bodyPr wrap="square" rtlCol="0">
            <a:spAutoFit/>
          </a:bodyPr>
          <a:lstStyle/>
          <a:p>
            <a:r>
              <a:rPr lang="en-US" sz="1200" dirty="0"/>
              <a:t>Banner stating what page visitors are on</a:t>
            </a:r>
          </a:p>
        </p:txBody>
      </p:sp>
      <p:sp>
        <p:nvSpPr>
          <p:cNvPr id="21" name="Rectangle 20">
            <a:extLst>
              <a:ext uri="{FF2B5EF4-FFF2-40B4-BE49-F238E27FC236}">
                <a16:creationId xmlns:a16="http://schemas.microsoft.com/office/drawing/2014/main" id="{EFD4D837-75FE-44FB-9BD2-4CD98236F02C}"/>
              </a:ext>
            </a:extLst>
          </p:cNvPr>
          <p:cNvSpPr/>
          <p:nvPr/>
        </p:nvSpPr>
        <p:spPr>
          <a:xfrm>
            <a:off x="2966598" y="4144992"/>
            <a:ext cx="1345721" cy="1237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770F907-E727-4F3D-8841-BC59AFF89AF8}"/>
              </a:ext>
            </a:extLst>
          </p:cNvPr>
          <p:cNvCxnSpPr>
            <a:cxnSpLocks/>
          </p:cNvCxnSpPr>
          <p:nvPr/>
        </p:nvCxnSpPr>
        <p:spPr>
          <a:xfrm>
            <a:off x="4312319" y="4744529"/>
            <a:ext cx="15943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A3A48F-3D0A-4251-8D6C-F1E06FFE80E7}"/>
              </a:ext>
            </a:extLst>
          </p:cNvPr>
          <p:cNvSpPr txBox="1"/>
          <p:nvPr/>
        </p:nvSpPr>
        <p:spPr>
          <a:xfrm>
            <a:off x="2373960" y="6147525"/>
            <a:ext cx="3532720" cy="646331"/>
          </a:xfrm>
          <a:prstGeom prst="rect">
            <a:avLst/>
          </a:prstGeom>
          <a:noFill/>
          <a:ln>
            <a:solidFill>
              <a:srgbClr val="FF0000"/>
            </a:solidFill>
          </a:ln>
        </p:spPr>
        <p:txBody>
          <a:bodyPr wrap="square" rtlCol="0">
            <a:spAutoFit/>
          </a:bodyPr>
          <a:lstStyle/>
          <a:p>
            <a:r>
              <a:rPr lang="en-US" sz="1200" dirty="0"/>
              <a:t>Script displaying Computing principles final project “Cursor Cruiser” game which can be operated using arrow keys, demonstrating my programming ability</a:t>
            </a:r>
          </a:p>
        </p:txBody>
      </p:sp>
      <p:cxnSp>
        <p:nvCxnSpPr>
          <p:cNvPr id="36" name="Straight Connector 35">
            <a:extLst>
              <a:ext uri="{FF2B5EF4-FFF2-40B4-BE49-F238E27FC236}">
                <a16:creationId xmlns:a16="http://schemas.microsoft.com/office/drawing/2014/main" id="{5C421CF1-1436-477C-9970-640DD54519FC}"/>
              </a:ext>
            </a:extLst>
          </p:cNvPr>
          <p:cNvCxnSpPr>
            <a:cxnSpLocks/>
          </p:cNvCxnSpPr>
          <p:nvPr/>
        </p:nvCxnSpPr>
        <p:spPr>
          <a:xfrm>
            <a:off x="5893828" y="4744529"/>
            <a:ext cx="12852" cy="13918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875DCC-80A2-4713-9CDD-F5D34DE480E0}"/>
              </a:ext>
            </a:extLst>
          </p:cNvPr>
          <p:cNvCxnSpPr>
            <a:stCxn id="20" idx="3"/>
            <a:endCxn id="17" idx="1"/>
          </p:cNvCxnSpPr>
          <p:nvPr/>
        </p:nvCxnSpPr>
        <p:spPr>
          <a:xfrm>
            <a:off x="1246994" y="773311"/>
            <a:ext cx="1926638" cy="591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BF291A-A807-4642-BB2D-0D321A13F510}"/>
              </a:ext>
            </a:extLst>
          </p:cNvPr>
          <p:cNvSpPr txBox="1"/>
          <p:nvPr/>
        </p:nvSpPr>
        <p:spPr>
          <a:xfrm>
            <a:off x="6580473" y="1933799"/>
            <a:ext cx="1966822" cy="646331"/>
          </a:xfrm>
          <a:prstGeom prst="rect">
            <a:avLst/>
          </a:prstGeom>
          <a:noFill/>
          <a:ln>
            <a:solidFill>
              <a:srgbClr val="FF0000"/>
            </a:solidFill>
          </a:ln>
        </p:spPr>
        <p:txBody>
          <a:bodyPr wrap="square" rtlCol="0">
            <a:spAutoFit/>
          </a:bodyPr>
          <a:lstStyle/>
          <a:p>
            <a:r>
              <a:rPr lang="en-US" sz="1200" dirty="0"/>
              <a:t>Gallery has been sized down to provide responsiveness to mobile</a:t>
            </a:r>
          </a:p>
        </p:txBody>
      </p:sp>
      <p:sp>
        <p:nvSpPr>
          <p:cNvPr id="43" name="Left Brace 42">
            <a:extLst>
              <a:ext uri="{FF2B5EF4-FFF2-40B4-BE49-F238E27FC236}">
                <a16:creationId xmlns:a16="http://schemas.microsoft.com/office/drawing/2014/main" id="{ED6EEB0D-F8D2-4431-AC8D-4C60E806770D}"/>
              </a:ext>
            </a:extLst>
          </p:cNvPr>
          <p:cNvSpPr/>
          <p:nvPr/>
        </p:nvSpPr>
        <p:spPr>
          <a:xfrm>
            <a:off x="8711600" y="1933798"/>
            <a:ext cx="194722" cy="315718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Connector: Elbow 44">
            <a:extLst>
              <a:ext uri="{FF2B5EF4-FFF2-40B4-BE49-F238E27FC236}">
                <a16:creationId xmlns:a16="http://schemas.microsoft.com/office/drawing/2014/main" id="{5C8FEFAD-C738-4807-B8ED-98FB95F67D19}"/>
              </a:ext>
            </a:extLst>
          </p:cNvPr>
          <p:cNvCxnSpPr>
            <a:stCxn id="42" idx="3"/>
            <a:endCxn id="43" idx="1"/>
          </p:cNvCxnSpPr>
          <p:nvPr/>
        </p:nvCxnSpPr>
        <p:spPr>
          <a:xfrm>
            <a:off x="8547295" y="2256965"/>
            <a:ext cx="164305" cy="125542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DBABE5F-FB52-4FA5-A9D2-9EC3C3240CB0}"/>
              </a:ext>
            </a:extLst>
          </p:cNvPr>
          <p:cNvSpPr txBox="1"/>
          <p:nvPr/>
        </p:nvSpPr>
        <p:spPr>
          <a:xfrm>
            <a:off x="10630793" y="3277310"/>
            <a:ext cx="1251747" cy="1215155"/>
          </a:xfrm>
          <a:prstGeom prst="rect">
            <a:avLst/>
          </a:prstGeom>
          <a:noFill/>
          <a:ln>
            <a:solidFill>
              <a:srgbClr val="FF0000"/>
            </a:solidFill>
          </a:ln>
        </p:spPr>
        <p:txBody>
          <a:bodyPr wrap="square" rtlCol="0">
            <a:spAutoFit/>
          </a:bodyPr>
          <a:lstStyle/>
          <a:p>
            <a:r>
              <a:rPr lang="en-US" dirty="0"/>
              <a:t>Site page scales for mobile users</a:t>
            </a:r>
          </a:p>
        </p:txBody>
      </p:sp>
      <p:sp>
        <p:nvSpPr>
          <p:cNvPr id="47" name="Right Brace 46">
            <a:extLst>
              <a:ext uri="{FF2B5EF4-FFF2-40B4-BE49-F238E27FC236}">
                <a16:creationId xmlns:a16="http://schemas.microsoft.com/office/drawing/2014/main" id="{39311547-E433-4FD0-BED4-F8B5D55A950A}"/>
              </a:ext>
            </a:extLst>
          </p:cNvPr>
          <p:cNvSpPr/>
          <p:nvPr/>
        </p:nvSpPr>
        <p:spPr>
          <a:xfrm>
            <a:off x="10376651" y="966159"/>
            <a:ext cx="215219" cy="583662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row: Right 47">
            <a:extLst>
              <a:ext uri="{FF2B5EF4-FFF2-40B4-BE49-F238E27FC236}">
                <a16:creationId xmlns:a16="http://schemas.microsoft.com/office/drawing/2014/main" id="{0A9FBB85-58FF-4EFD-A7D5-1273171AC5F5}"/>
              </a:ext>
            </a:extLst>
          </p:cNvPr>
          <p:cNvSpPr/>
          <p:nvPr/>
        </p:nvSpPr>
        <p:spPr>
          <a:xfrm>
            <a:off x="8400516" y="5090985"/>
            <a:ext cx="677104" cy="13557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0456D78-AD6E-4B8D-AA80-FEA7E5FCC91E}"/>
              </a:ext>
            </a:extLst>
          </p:cNvPr>
          <p:cNvSpPr txBox="1"/>
          <p:nvPr/>
        </p:nvSpPr>
        <p:spPr>
          <a:xfrm>
            <a:off x="7101068" y="4744529"/>
            <a:ext cx="1299447" cy="1015663"/>
          </a:xfrm>
          <a:prstGeom prst="rect">
            <a:avLst/>
          </a:prstGeom>
          <a:noFill/>
          <a:ln>
            <a:solidFill>
              <a:srgbClr val="FF0000"/>
            </a:solidFill>
          </a:ln>
        </p:spPr>
        <p:txBody>
          <a:bodyPr wrap="square" rtlCol="0">
            <a:spAutoFit/>
          </a:bodyPr>
          <a:lstStyle/>
          <a:p>
            <a:r>
              <a:rPr lang="en-US" sz="1200" dirty="0"/>
              <a:t>Script is taken from page as mobile user could not interact with the programming</a:t>
            </a:r>
          </a:p>
        </p:txBody>
      </p:sp>
    </p:spTree>
    <p:extLst>
      <p:ext uri="{BB962C8B-B14F-4D97-AF65-F5344CB8AC3E}">
        <p14:creationId xmlns:p14="http://schemas.microsoft.com/office/powerpoint/2010/main" val="237835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E50E-421A-4DA2-898F-8FD16E693E96}"/>
              </a:ext>
            </a:extLst>
          </p:cNvPr>
          <p:cNvSpPr>
            <a:spLocks noGrp="1"/>
          </p:cNvSpPr>
          <p:nvPr>
            <p:ph type="title"/>
          </p:nvPr>
        </p:nvSpPr>
        <p:spPr/>
        <p:txBody>
          <a:bodyPr/>
          <a:lstStyle/>
          <a:p>
            <a:r>
              <a:rPr lang="en-US" dirty="0">
                <a:latin typeface="Arial Black" panose="020B0A04020102020204" pitchFamily="34" charset="0"/>
              </a:rPr>
              <a:t>Art Page Purpose</a:t>
            </a:r>
          </a:p>
        </p:txBody>
      </p:sp>
      <p:sp>
        <p:nvSpPr>
          <p:cNvPr id="3" name="Content Placeholder 2">
            <a:extLst>
              <a:ext uri="{FF2B5EF4-FFF2-40B4-BE49-F238E27FC236}">
                <a16:creationId xmlns:a16="http://schemas.microsoft.com/office/drawing/2014/main" id="{A7504BBF-1303-4DC8-AF7A-16DB30384501}"/>
              </a:ext>
            </a:extLst>
          </p:cNvPr>
          <p:cNvSpPr>
            <a:spLocks noGrp="1"/>
          </p:cNvSpPr>
          <p:nvPr>
            <p:ph idx="1"/>
          </p:nvPr>
        </p:nvSpPr>
        <p:spPr/>
        <p:txBody>
          <a:bodyPr/>
          <a:lstStyle/>
          <a:p>
            <a:r>
              <a:rPr lang="en-US" dirty="0"/>
              <a:t>Convey the idea that my work is more than just design work</a:t>
            </a:r>
          </a:p>
          <a:p>
            <a:r>
              <a:rPr lang="en-US" dirty="0"/>
              <a:t>Provide an interactive gallery for users to sort through art centric work</a:t>
            </a:r>
          </a:p>
          <a:p>
            <a:r>
              <a:rPr lang="en-US" dirty="0"/>
              <a:t>Display my abilities in animation by displaying my most recent animation above a gallery of my most recent work.</a:t>
            </a:r>
          </a:p>
          <a:p>
            <a:r>
              <a:rPr lang="en-US" dirty="0"/>
              <a:t>Advertise and Link to other pages within website, namely “Design” to show visitors other more professional and applicable work to display ability.</a:t>
            </a:r>
          </a:p>
          <a:p>
            <a:r>
              <a:rPr lang="en-US" dirty="0"/>
              <a:t>Provide accessibility to mobile users as well.</a:t>
            </a:r>
          </a:p>
        </p:txBody>
      </p:sp>
    </p:spTree>
    <p:extLst>
      <p:ext uri="{BB962C8B-B14F-4D97-AF65-F5344CB8AC3E}">
        <p14:creationId xmlns:p14="http://schemas.microsoft.com/office/powerpoint/2010/main" val="674009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02CDE7-A56A-4473-8751-29E0C7531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92" y="253702"/>
            <a:ext cx="3845607" cy="6008761"/>
          </a:xfrm>
          <a:prstGeom prst="rect">
            <a:avLst/>
          </a:prstGeom>
          <a:ln>
            <a:solidFill>
              <a:schemeClr val="tx1"/>
            </a:solidFill>
          </a:ln>
        </p:spPr>
      </p:pic>
      <p:sp>
        <p:nvSpPr>
          <p:cNvPr id="5" name="Title 1">
            <a:extLst>
              <a:ext uri="{FF2B5EF4-FFF2-40B4-BE49-F238E27FC236}">
                <a16:creationId xmlns:a16="http://schemas.microsoft.com/office/drawing/2014/main" id="{D61082DA-2B9D-48D2-8EBC-E799C60631F3}"/>
              </a:ext>
            </a:extLst>
          </p:cNvPr>
          <p:cNvSpPr>
            <a:spLocks noGrp="1"/>
          </p:cNvSpPr>
          <p:nvPr>
            <p:ph type="title"/>
          </p:nvPr>
        </p:nvSpPr>
        <p:spPr>
          <a:xfrm>
            <a:off x="4304049" y="-341813"/>
            <a:ext cx="10515600" cy="1325563"/>
          </a:xfrm>
        </p:spPr>
        <p:txBody>
          <a:bodyPr>
            <a:normAutofit/>
          </a:bodyPr>
          <a:lstStyle/>
          <a:p>
            <a:r>
              <a:rPr lang="en-US" sz="3600" dirty="0">
                <a:latin typeface="Arial Black" panose="020B0A04020102020204" pitchFamily="34" charset="0"/>
              </a:rPr>
              <a:t>Art Page</a:t>
            </a:r>
          </a:p>
        </p:txBody>
      </p:sp>
      <p:pic>
        <p:nvPicPr>
          <p:cNvPr id="6" name="Picture 5">
            <a:extLst>
              <a:ext uri="{FF2B5EF4-FFF2-40B4-BE49-F238E27FC236}">
                <a16:creationId xmlns:a16="http://schemas.microsoft.com/office/drawing/2014/main" id="{4C06D09A-7FCC-4F03-85DC-C2F3A5B92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906" y="128187"/>
            <a:ext cx="953954" cy="6234156"/>
          </a:xfrm>
          <a:prstGeom prst="rect">
            <a:avLst/>
          </a:prstGeom>
        </p:spPr>
      </p:pic>
      <p:sp>
        <p:nvSpPr>
          <p:cNvPr id="7" name="TextBox 6">
            <a:extLst>
              <a:ext uri="{FF2B5EF4-FFF2-40B4-BE49-F238E27FC236}">
                <a16:creationId xmlns:a16="http://schemas.microsoft.com/office/drawing/2014/main" id="{E87C6E16-BD16-452C-97EF-5E08F13B2D2C}"/>
              </a:ext>
            </a:extLst>
          </p:cNvPr>
          <p:cNvSpPr txBox="1"/>
          <p:nvPr/>
        </p:nvSpPr>
        <p:spPr>
          <a:xfrm>
            <a:off x="1820255" y="6362343"/>
            <a:ext cx="2170632" cy="369332"/>
          </a:xfrm>
          <a:prstGeom prst="rect">
            <a:avLst/>
          </a:prstGeom>
          <a:noFill/>
        </p:spPr>
        <p:txBody>
          <a:bodyPr wrap="square" rtlCol="0">
            <a:spAutoFit/>
          </a:bodyPr>
          <a:lstStyle/>
          <a:p>
            <a:r>
              <a:rPr lang="en-US" dirty="0"/>
              <a:t>Desktop</a:t>
            </a:r>
          </a:p>
        </p:txBody>
      </p:sp>
      <p:sp>
        <p:nvSpPr>
          <p:cNvPr id="8" name="TextBox 7">
            <a:extLst>
              <a:ext uri="{FF2B5EF4-FFF2-40B4-BE49-F238E27FC236}">
                <a16:creationId xmlns:a16="http://schemas.microsoft.com/office/drawing/2014/main" id="{C456D3EA-F648-47D7-A95D-BA3AED477D33}"/>
              </a:ext>
            </a:extLst>
          </p:cNvPr>
          <p:cNvSpPr txBox="1"/>
          <p:nvPr/>
        </p:nvSpPr>
        <p:spPr>
          <a:xfrm>
            <a:off x="9670906" y="6362343"/>
            <a:ext cx="1768980" cy="369332"/>
          </a:xfrm>
          <a:prstGeom prst="rect">
            <a:avLst/>
          </a:prstGeom>
          <a:noFill/>
        </p:spPr>
        <p:txBody>
          <a:bodyPr wrap="square" rtlCol="0">
            <a:spAutoFit/>
          </a:bodyPr>
          <a:lstStyle/>
          <a:p>
            <a:r>
              <a:rPr lang="en-US" dirty="0"/>
              <a:t>Mobile</a:t>
            </a:r>
          </a:p>
        </p:txBody>
      </p:sp>
      <p:sp>
        <p:nvSpPr>
          <p:cNvPr id="9" name="Rectangle 8">
            <a:extLst>
              <a:ext uri="{FF2B5EF4-FFF2-40B4-BE49-F238E27FC236}">
                <a16:creationId xmlns:a16="http://schemas.microsoft.com/office/drawing/2014/main" id="{CBAB90CD-48B8-4076-9358-BD21487264F0}"/>
              </a:ext>
            </a:extLst>
          </p:cNvPr>
          <p:cNvSpPr/>
          <p:nvPr/>
        </p:nvSpPr>
        <p:spPr>
          <a:xfrm>
            <a:off x="1275127" y="1191237"/>
            <a:ext cx="1996579" cy="9060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E7D62B-AA39-4DF5-8B4A-64DF28812F06}"/>
              </a:ext>
            </a:extLst>
          </p:cNvPr>
          <p:cNvSpPr/>
          <p:nvPr/>
        </p:nvSpPr>
        <p:spPr>
          <a:xfrm>
            <a:off x="336834" y="2323750"/>
            <a:ext cx="3873165" cy="3053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57583E-8A56-4E70-B399-9FD3C3A88158}"/>
              </a:ext>
            </a:extLst>
          </p:cNvPr>
          <p:cNvSpPr/>
          <p:nvPr/>
        </p:nvSpPr>
        <p:spPr>
          <a:xfrm>
            <a:off x="494950" y="5477223"/>
            <a:ext cx="3598878" cy="189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99C9F0-9F71-425B-B5D3-55F98FCB7A0C}"/>
              </a:ext>
            </a:extLst>
          </p:cNvPr>
          <p:cNvSpPr txBox="1"/>
          <p:nvPr/>
        </p:nvSpPr>
        <p:spPr>
          <a:xfrm>
            <a:off x="5853744" y="1224414"/>
            <a:ext cx="1643745" cy="646331"/>
          </a:xfrm>
          <a:prstGeom prst="rect">
            <a:avLst/>
          </a:prstGeom>
          <a:noFill/>
          <a:ln>
            <a:solidFill>
              <a:srgbClr val="FF0000"/>
            </a:solidFill>
          </a:ln>
        </p:spPr>
        <p:txBody>
          <a:bodyPr wrap="square" rtlCol="0">
            <a:spAutoFit/>
          </a:bodyPr>
          <a:lstStyle/>
          <a:p>
            <a:r>
              <a:rPr lang="en-US" sz="1200" dirty="0"/>
              <a:t>Iframe element displaying most recent animation video</a:t>
            </a:r>
          </a:p>
        </p:txBody>
      </p:sp>
      <p:cxnSp>
        <p:nvCxnSpPr>
          <p:cNvPr id="14" name="Straight Connector 13">
            <a:extLst>
              <a:ext uri="{FF2B5EF4-FFF2-40B4-BE49-F238E27FC236}">
                <a16:creationId xmlns:a16="http://schemas.microsoft.com/office/drawing/2014/main" id="{FF1B9652-AEF0-44FF-B6BD-144509360BB6}"/>
              </a:ext>
            </a:extLst>
          </p:cNvPr>
          <p:cNvCxnSpPr>
            <a:stCxn id="9" idx="3"/>
            <a:endCxn id="12" idx="1"/>
          </p:cNvCxnSpPr>
          <p:nvPr/>
        </p:nvCxnSpPr>
        <p:spPr>
          <a:xfrm flipV="1">
            <a:off x="3271706" y="1547580"/>
            <a:ext cx="2582038" cy="96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FE8D5EC-8C37-4E1B-9E57-FE6F8153FE68}"/>
              </a:ext>
            </a:extLst>
          </p:cNvPr>
          <p:cNvSpPr/>
          <p:nvPr/>
        </p:nvSpPr>
        <p:spPr>
          <a:xfrm>
            <a:off x="9670906" y="983750"/>
            <a:ext cx="953954" cy="8869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4057D47B-3417-4115-A064-F9C0049086C4}"/>
              </a:ext>
            </a:extLst>
          </p:cNvPr>
          <p:cNvCxnSpPr>
            <a:stCxn id="12" idx="3"/>
            <a:endCxn id="18" idx="1"/>
          </p:cNvCxnSpPr>
          <p:nvPr/>
        </p:nvCxnSpPr>
        <p:spPr>
          <a:xfrm flipV="1">
            <a:off x="7497489" y="1427248"/>
            <a:ext cx="2173417" cy="1203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53D9DBE-F522-4ACF-80BC-03EBB9955628}"/>
              </a:ext>
            </a:extLst>
          </p:cNvPr>
          <p:cNvSpPr/>
          <p:nvPr/>
        </p:nvSpPr>
        <p:spPr>
          <a:xfrm>
            <a:off x="9670906" y="2097248"/>
            <a:ext cx="953954" cy="2890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2F16897-60FF-4BF5-A4AB-544DEB4874BB}"/>
              </a:ext>
            </a:extLst>
          </p:cNvPr>
          <p:cNvSpPr txBox="1"/>
          <p:nvPr/>
        </p:nvSpPr>
        <p:spPr>
          <a:xfrm>
            <a:off x="5853744" y="2684477"/>
            <a:ext cx="1486623" cy="1200329"/>
          </a:xfrm>
          <a:prstGeom prst="rect">
            <a:avLst/>
          </a:prstGeom>
          <a:noFill/>
          <a:ln>
            <a:solidFill>
              <a:srgbClr val="FF0000"/>
            </a:solidFill>
          </a:ln>
        </p:spPr>
        <p:txBody>
          <a:bodyPr wrap="square" rtlCol="0">
            <a:spAutoFit/>
          </a:bodyPr>
          <a:lstStyle/>
          <a:p>
            <a:r>
              <a:rPr lang="en-US" sz="1200" dirty="0"/>
              <a:t>Bootstrap gallery displaying most recent artwork with interactive hover feature and links to </a:t>
            </a:r>
            <a:r>
              <a:rPr lang="en-US" sz="1200" dirty="0" err="1"/>
              <a:t>fullsized</a:t>
            </a:r>
            <a:r>
              <a:rPr lang="en-US" sz="1200" dirty="0"/>
              <a:t> artwork</a:t>
            </a:r>
          </a:p>
        </p:txBody>
      </p:sp>
      <p:cxnSp>
        <p:nvCxnSpPr>
          <p:cNvPr id="28" name="Straight Connector 27">
            <a:extLst>
              <a:ext uri="{FF2B5EF4-FFF2-40B4-BE49-F238E27FC236}">
                <a16:creationId xmlns:a16="http://schemas.microsoft.com/office/drawing/2014/main" id="{BA210C07-21B2-49E4-B1E5-D10CEBAF5598}"/>
              </a:ext>
            </a:extLst>
          </p:cNvPr>
          <p:cNvCxnSpPr>
            <a:stCxn id="10" idx="3"/>
            <a:endCxn id="26" idx="1"/>
          </p:cNvCxnSpPr>
          <p:nvPr/>
        </p:nvCxnSpPr>
        <p:spPr>
          <a:xfrm flipV="1">
            <a:off x="4209999" y="3284642"/>
            <a:ext cx="1643745" cy="5659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44E1CB-D19E-4D41-9DB5-BD2F17E078C2}"/>
              </a:ext>
            </a:extLst>
          </p:cNvPr>
          <p:cNvCxnSpPr>
            <a:stCxn id="26" idx="3"/>
          </p:cNvCxnSpPr>
          <p:nvPr/>
        </p:nvCxnSpPr>
        <p:spPr>
          <a:xfrm>
            <a:off x="7340367" y="3284642"/>
            <a:ext cx="2330539" cy="2639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F48C94B-E311-4981-A25A-0A42B3B1F734}"/>
              </a:ext>
            </a:extLst>
          </p:cNvPr>
          <p:cNvSpPr/>
          <p:nvPr/>
        </p:nvSpPr>
        <p:spPr>
          <a:xfrm>
            <a:off x="9670906" y="4987256"/>
            <a:ext cx="953954" cy="1136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9BE5FD4-904C-4A22-B9E4-964F0F884419}"/>
              </a:ext>
            </a:extLst>
          </p:cNvPr>
          <p:cNvSpPr txBox="1"/>
          <p:nvPr/>
        </p:nvSpPr>
        <p:spPr>
          <a:xfrm>
            <a:off x="5620624" y="4760753"/>
            <a:ext cx="1946246" cy="923330"/>
          </a:xfrm>
          <a:prstGeom prst="rect">
            <a:avLst/>
          </a:prstGeom>
          <a:noFill/>
          <a:ln>
            <a:solidFill>
              <a:srgbClr val="FF0000"/>
            </a:solidFill>
          </a:ln>
        </p:spPr>
        <p:txBody>
          <a:bodyPr wrap="square" rtlCol="0">
            <a:spAutoFit/>
          </a:bodyPr>
          <a:lstStyle/>
          <a:p>
            <a:r>
              <a:rPr lang="en-US" dirty="0"/>
              <a:t>Nonchalant advertisement and link to design page </a:t>
            </a:r>
          </a:p>
        </p:txBody>
      </p:sp>
      <p:cxnSp>
        <p:nvCxnSpPr>
          <p:cNvPr id="34" name="Straight Connector 33">
            <a:extLst>
              <a:ext uri="{FF2B5EF4-FFF2-40B4-BE49-F238E27FC236}">
                <a16:creationId xmlns:a16="http://schemas.microsoft.com/office/drawing/2014/main" id="{15E5F4C5-E151-43D5-8DB4-FB11D4BC64F3}"/>
              </a:ext>
            </a:extLst>
          </p:cNvPr>
          <p:cNvCxnSpPr>
            <a:stCxn id="11" idx="3"/>
            <a:endCxn id="32" idx="1"/>
          </p:cNvCxnSpPr>
          <p:nvPr/>
        </p:nvCxnSpPr>
        <p:spPr>
          <a:xfrm flipV="1">
            <a:off x="4093828" y="5222418"/>
            <a:ext cx="1526796" cy="3495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297F01-D0B6-464F-95CF-66553F93A530}"/>
              </a:ext>
            </a:extLst>
          </p:cNvPr>
          <p:cNvCxnSpPr>
            <a:stCxn id="32" idx="3"/>
            <a:endCxn id="31" idx="1"/>
          </p:cNvCxnSpPr>
          <p:nvPr/>
        </p:nvCxnSpPr>
        <p:spPr>
          <a:xfrm>
            <a:off x="7566870" y="5222418"/>
            <a:ext cx="2104036" cy="3332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4EDE2D9C-2BC6-42C1-9E69-229E33B89E49}"/>
              </a:ext>
            </a:extLst>
          </p:cNvPr>
          <p:cNvSpPr/>
          <p:nvPr/>
        </p:nvSpPr>
        <p:spPr>
          <a:xfrm>
            <a:off x="10624860" y="335560"/>
            <a:ext cx="292013" cy="602678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7EB436F6-8773-4483-AFBA-03653ECCD855}"/>
              </a:ext>
            </a:extLst>
          </p:cNvPr>
          <p:cNvSpPr txBox="1"/>
          <p:nvPr/>
        </p:nvSpPr>
        <p:spPr>
          <a:xfrm>
            <a:off x="10958133" y="2564121"/>
            <a:ext cx="1241361" cy="1569660"/>
          </a:xfrm>
          <a:prstGeom prst="rect">
            <a:avLst/>
          </a:prstGeom>
          <a:noFill/>
          <a:ln>
            <a:solidFill>
              <a:srgbClr val="FF0000"/>
            </a:solidFill>
          </a:ln>
        </p:spPr>
        <p:txBody>
          <a:bodyPr wrap="square" rtlCol="0">
            <a:spAutoFit/>
          </a:bodyPr>
          <a:lstStyle/>
          <a:p>
            <a:r>
              <a:rPr lang="en-US" sz="1200" dirty="0"/>
              <a:t>Page scales accordingly and is responsive for mobile users and provides everything provided on desktop</a:t>
            </a:r>
          </a:p>
        </p:txBody>
      </p:sp>
    </p:spTree>
    <p:extLst>
      <p:ext uri="{BB962C8B-B14F-4D97-AF65-F5344CB8AC3E}">
        <p14:creationId xmlns:p14="http://schemas.microsoft.com/office/powerpoint/2010/main" val="484512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
  <TotalTime>3328</TotalTime>
  <Words>1039</Words>
  <Application>Microsoft Office PowerPoint</Application>
  <PresentationFormat>Widescreen</PresentationFormat>
  <Paragraphs>91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Bodoni MT</vt:lpstr>
      <vt:lpstr>Calibri</vt:lpstr>
      <vt:lpstr>Calibri Light</vt:lpstr>
      <vt:lpstr>Office Theme</vt:lpstr>
      <vt:lpstr>DPWII.com</vt:lpstr>
      <vt:lpstr>Index.html (home page)</vt:lpstr>
      <vt:lpstr>Home page Purpose</vt:lpstr>
      <vt:lpstr>PowerPoint Presentation</vt:lpstr>
      <vt:lpstr>MOBILE</vt:lpstr>
      <vt:lpstr>Design Page Purpose</vt:lpstr>
      <vt:lpstr>Design Page</vt:lpstr>
      <vt:lpstr>Art Page Purpose</vt:lpstr>
      <vt:lpstr>Art Page</vt:lpstr>
      <vt:lpstr>About Page Purpose</vt:lpstr>
      <vt:lpstr>About page</vt:lpstr>
      <vt:lpstr>Contact page Purpose</vt:lpstr>
      <vt:lpstr>Contact Page</vt:lpstr>
      <vt:lpstr>Features</vt:lpstr>
      <vt:lpstr>Design</vt:lpstr>
      <vt:lpstr>Experience Gained/Difficulties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DPWII.com</dc:title>
  <dc:creator>Drew Wallace</dc:creator>
  <cp:lastModifiedBy>Drew Wallace</cp:lastModifiedBy>
  <cp:revision>26</cp:revision>
  <dcterms:created xsi:type="dcterms:W3CDTF">2019-12-13T19:12:22Z</dcterms:created>
  <dcterms:modified xsi:type="dcterms:W3CDTF">2019-12-16T02:40:44Z</dcterms:modified>
</cp:coreProperties>
</file>